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sldIdLst>
    <p:sldId id="298" r:id="rId2"/>
    <p:sldId id="299" r:id="rId3"/>
    <p:sldId id="260" r:id="rId4"/>
    <p:sldId id="278" r:id="rId5"/>
    <p:sldId id="261" r:id="rId6"/>
    <p:sldId id="279" r:id="rId7"/>
    <p:sldId id="280" r:id="rId8"/>
    <p:sldId id="266" r:id="rId9"/>
    <p:sldId id="267" r:id="rId10"/>
    <p:sldId id="268" r:id="rId11"/>
    <p:sldId id="282" r:id="rId12"/>
    <p:sldId id="283" r:id="rId13"/>
    <p:sldId id="273" r:id="rId14"/>
    <p:sldId id="284" r:id="rId15"/>
    <p:sldId id="274" r:id="rId16"/>
    <p:sldId id="285" r:id="rId17"/>
    <p:sldId id="286" r:id="rId18"/>
    <p:sldId id="287" r:id="rId19"/>
    <p:sldId id="288" r:id="rId20"/>
    <p:sldId id="289" r:id="rId21"/>
    <p:sldId id="310" r:id="rId22"/>
    <p:sldId id="311" r:id="rId23"/>
    <p:sldId id="312" r:id="rId24"/>
    <p:sldId id="313" r:id="rId25"/>
    <p:sldId id="309" r:id="rId26"/>
    <p:sldId id="314" r:id="rId27"/>
  </p:sldIdLst>
  <p:sldSz cx="9144000" cy="6858000" type="screen4x3"/>
  <p:notesSz cx="6794500" cy="9906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906" y="-96"/>
      </p:cViewPr>
      <p:guideLst>
        <p:guide orient="horz" pos="73"/>
        <p:guide pos="476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Click to edit Master text styles</a:t>
            </a:r>
          </a:p>
          <a:p>
            <a:pPr lvl="1"/>
            <a:r>
              <a:rPr lang="hr-HR" noProof="0" smtClean="0"/>
              <a:t>Second level</a:t>
            </a:r>
          </a:p>
          <a:p>
            <a:pPr lvl="2"/>
            <a:r>
              <a:rPr lang="hr-HR" noProof="0" smtClean="0"/>
              <a:t>Third level</a:t>
            </a:r>
          </a:p>
          <a:p>
            <a:pPr lvl="3"/>
            <a:r>
              <a:rPr lang="hr-HR" noProof="0" smtClean="0"/>
              <a:t>Fourth level</a:t>
            </a:r>
          </a:p>
          <a:p>
            <a:pPr lvl="4"/>
            <a:r>
              <a:rPr lang="hr-HR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8981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08981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A881FAE2-3E06-4BCC-B2BD-C4D59C6699E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92797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2492375"/>
            <a:ext cx="7772400" cy="6477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hr-HR" noProof="0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140075"/>
            <a:ext cx="6400800" cy="1128713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r-HR" noProof="0" smtClean="0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1042988" y="5976938"/>
            <a:ext cx="2895600" cy="4762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475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7103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404813"/>
            <a:ext cx="2051050" cy="5616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404813"/>
            <a:ext cx="6003925" cy="5616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2563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07375" cy="576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557338"/>
            <a:ext cx="4027487" cy="4464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57338"/>
            <a:ext cx="4027488" cy="2155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65563"/>
            <a:ext cx="4027488" cy="2155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2066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07375" cy="576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557338"/>
            <a:ext cx="4027487" cy="4464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557338"/>
            <a:ext cx="4027488" cy="4464050"/>
          </a:xfrm>
        </p:spPr>
        <p:txBody>
          <a:bodyPr/>
          <a:lstStyle/>
          <a:p>
            <a:pPr lvl="0"/>
            <a:endParaRPr lang="hr-H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2172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07375" cy="576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557338"/>
            <a:ext cx="4027487" cy="4464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464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1676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68313" y="404813"/>
            <a:ext cx="8207375" cy="576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557338"/>
            <a:ext cx="4027487" cy="2155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57338"/>
            <a:ext cx="4027488" cy="2155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3" y="3865563"/>
            <a:ext cx="4027487" cy="2155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65563"/>
            <a:ext cx="4027488" cy="2155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2061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028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607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535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695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76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690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70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901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04813"/>
            <a:ext cx="820737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dirty="0" err="1" smtClean="0"/>
              <a:t>Click</a:t>
            </a:r>
            <a:r>
              <a:rPr lang="hr-HR" dirty="0" smtClean="0"/>
              <a:t> to </a:t>
            </a:r>
            <a:r>
              <a:rPr lang="hr-HR" dirty="0" err="1" smtClean="0"/>
              <a:t>edit</a:t>
            </a:r>
            <a:r>
              <a:rPr lang="hr-HR" dirty="0" smtClean="0"/>
              <a:t> </a:t>
            </a:r>
            <a:r>
              <a:rPr lang="hr-HR" dirty="0" err="1" smtClean="0"/>
              <a:t>Master</a:t>
            </a:r>
            <a:r>
              <a:rPr lang="hr-HR" dirty="0" smtClean="0"/>
              <a:t> </a:t>
            </a:r>
            <a:r>
              <a:rPr lang="hr-HR" dirty="0" err="1" smtClean="0"/>
              <a:t>text</a:t>
            </a:r>
            <a:r>
              <a:rPr lang="hr-HR" dirty="0" smtClean="0"/>
              <a:t> </a:t>
            </a:r>
            <a:r>
              <a:rPr lang="hr-HR" dirty="0" err="1" smtClean="0"/>
              <a:t>styles</a:t>
            </a:r>
            <a:endParaRPr lang="hr-HR" dirty="0" smtClean="0"/>
          </a:p>
          <a:p>
            <a:pPr lvl="1"/>
            <a:r>
              <a:rPr lang="hr-HR" dirty="0" err="1" smtClean="0"/>
              <a:t>Second</a:t>
            </a:r>
            <a:r>
              <a:rPr lang="hr-HR" dirty="0" smtClean="0"/>
              <a:t> </a:t>
            </a:r>
            <a:r>
              <a:rPr lang="hr-HR" dirty="0" err="1" smtClean="0"/>
              <a:t>level</a:t>
            </a:r>
            <a:endParaRPr lang="hr-HR" dirty="0" smtClean="0"/>
          </a:p>
          <a:p>
            <a:pPr lvl="2"/>
            <a:r>
              <a:rPr lang="hr-HR" dirty="0" smtClean="0"/>
              <a:t>Third </a:t>
            </a:r>
            <a:r>
              <a:rPr lang="hr-HR" dirty="0" err="1" smtClean="0"/>
              <a:t>level</a:t>
            </a:r>
            <a:endParaRPr lang="hr-HR" dirty="0" smtClean="0"/>
          </a:p>
          <a:p>
            <a:pPr lvl="3"/>
            <a:r>
              <a:rPr lang="hr-HR" dirty="0" err="1" smtClean="0"/>
              <a:t>Fourth</a:t>
            </a:r>
            <a:r>
              <a:rPr lang="hr-HR" dirty="0" smtClean="0"/>
              <a:t> </a:t>
            </a:r>
            <a:r>
              <a:rPr lang="hr-HR" dirty="0" err="1" smtClean="0"/>
              <a:t>level</a:t>
            </a:r>
            <a:endParaRPr lang="hr-HR" dirty="0" smtClean="0"/>
          </a:p>
          <a:p>
            <a:pPr lvl="4"/>
            <a:r>
              <a:rPr lang="hr-HR" dirty="0" smtClean="0"/>
              <a:t>Fifth </a:t>
            </a:r>
            <a:r>
              <a:rPr lang="hr-HR" dirty="0" err="1" smtClean="0"/>
              <a:t>level</a:t>
            </a:r>
            <a:endParaRPr lang="hr-HR" dirty="0" smtClean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1E286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1E286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1E286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1E286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1E2864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700" b="1">
          <a:solidFill>
            <a:srgbClr val="1E2864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700" b="1">
          <a:solidFill>
            <a:srgbClr val="1E2864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700" b="1">
          <a:solidFill>
            <a:srgbClr val="1E2864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700" b="1">
          <a:solidFill>
            <a:srgbClr val="1E286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6B9E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492896"/>
            <a:ext cx="8059738" cy="647700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rgbClr val="1E2864"/>
                </a:solidFill>
              </a:rPr>
              <a:t>NAPONSKI TRANSFORMATORI VELIKE SNAGE: </a:t>
            </a:r>
            <a:r>
              <a:rPr lang="hr-HR" sz="2800" dirty="0" smtClean="0">
                <a:solidFill>
                  <a:srgbClr val="1E2864"/>
                </a:solidFill>
              </a:rPr>
              <a:t>Novo rješenje za elektroenergetske sustave u </a:t>
            </a:r>
            <a:br>
              <a:rPr lang="hr-HR" sz="2800" dirty="0" smtClean="0">
                <a:solidFill>
                  <a:srgbClr val="1E2864"/>
                </a:solidFill>
              </a:rPr>
            </a:br>
            <a:r>
              <a:rPr lang="hr-HR" sz="2800" dirty="0" smtClean="0">
                <a:solidFill>
                  <a:srgbClr val="1E2864"/>
                </a:solidFill>
              </a:rPr>
              <a:t>regiji</a:t>
            </a:r>
            <a:endParaRPr lang="hr-HR" sz="2800" dirty="0">
              <a:solidFill>
                <a:srgbClr val="1E286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1741" y="4077072"/>
            <a:ext cx="6400800" cy="1128713"/>
          </a:xfrm>
        </p:spPr>
        <p:txBody>
          <a:bodyPr/>
          <a:lstStyle/>
          <a:p>
            <a:pPr algn="ctr"/>
            <a:r>
              <a:rPr lang="hr-HR" sz="2400" b="1" u="sng" dirty="0" smtClean="0">
                <a:solidFill>
                  <a:srgbClr val="1E2864"/>
                </a:solidFill>
                <a:latin typeface="+mj-lt"/>
                <a:ea typeface="+mj-ea"/>
                <a:cs typeface="+mj-cs"/>
              </a:rPr>
              <a:t>Igor </a:t>
            </a:r>
            <a:r>
              <a:rPr lang="hr-HR" sz="2400" b="1" u="sng" dirty="0" err="1" smtClean="0">
                <a:solidFill>
                  <a:srgbClr val="1E2864"/>
                </a:solidFill>
                <a:latin typeface="+mj-lt"/>
                <a:ea typeface="+mj-ea"/>
                <a:cs typeface="+mj-cs"/>
              </a:rPr>
              <a:t>Žiger</a:t>
            </a:r>
            <a:r>
              <a:rPr lang="hr-HR" sz="2400" b="1" dirty="0" smtClean="0">
                <a:solidFill>
                  <a:srgbClr val="1E2864"/>
                </a:solidFill>
                <a:latin typeface="+mj-lt"/>
                <a:ea typeface="+mj-ea"/>
                <a:cs typeface="+mj-cs"/>
              </a:rPr>
              <a:t>, Danijel </a:t>
            </a:r>
            <a:r>
              <a:rPr lang="hr-HR" sz="2400" b="1" dirty="0" err="1" smtClean="0">
                <a:solidFill>
                  <a:srgbClr val="1E2864"/>
                </a:solidFill>
                <a:latin typeface="+mj-lt"/>
                <a:ea typeface="+mj-ea"/>
                <a:cs typeface="+mj-cs"/>
              </a:rPr>
              <a:t>Krajtner</a:t>
            </a:r>
            <a:r>
              <a:rPr lang="hr-HR" sz="2400" b="1" dirty="0" smtClean="0">
                <a:solidFill>
                  <a:srgbClr val="1E2864"/>
                </a:solidFill>
                <a:latin typeface="+mj-lt"/>
                <a:ea typeface="+mj-ea"/>
                <a:cs typeface="+mj-cs"/>
              </a:rPr>
              <a:t>, Boris Bojanić</a:t>
            </a:r>
          </a:p>
          <a:p>
            <a:pPr algn="ctr"/>
            <a:endParaRPr lang="hr-HR" sz="2400" b="1" dirty="0">
              <a:solidFill>
                <a:srgbClr val="1E2864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hr-HR" sz="2000" b="1" dirty="0" smtClean="0">
                <a:solidFill>
                  <a:srgbClr val="1E2864"/>
                </a:solidFill>
                <a:latin typeface="+mj-lt"/>
                <a:ea typeface="+mj-ea"/>
                <a:cs typeface="+mj-cs"/>
              </a:rPr>
              <a:t>KONČAR – Mjerni transformatori d.o.o</a:t>
            </a:r>
          </a:p>
          <a:p>
            <a:pPr algn="ctr"/>
            <a:r>
              <a:rPr lang="hr-HR" sz="2000" b="1" dirty="0" err="1" smtClean="0">
                <a:solidFill>
                  <a:srgbClr val="1E2864"/>
                </a:solidFill>
                <a:latin typeface="+mj-lt"/>
                <a:ea typeface="+mj-ea"/>
                <a:cs typeface="+mj-cs"/>
              </a:rPr>
              <a:t>igor.ziger</a:t>
            </a:r>
            <a:r>
              <a:rPr lang="hr-HR" sz="2000" b="1" dirty="0" smtClean="0">
                <a:solidFill>
                  <a:srgbClr val="1E2864"/>
                </a:solidFill>
                <a:latin typeface="+mj-lt"/>
                <a:ea typeface="+mj-ea"/>
                <a:cs typeface="+mj-cs"/>
              </a:rPr>
              <a:t>@</a:t>
            </a:r>
            <a:r>
              <a:rPr lang="hr-HR" sz="2000" b="1" dirty="0" err="1" smtClean="0">
                <a:solidFill>
                  <a:srgbClr val="1E2864"/>
                </a:solidFill>
                <a:latin typeface="+mj-lt"/>
                <a:ea typeface="+mj-ea"/>
                <a:cs typeface="+mj-cs"/>
              </a:rPr>
              <a:t>koncar</a:t>
            </a:r>
            <a:r>
              <a:rPr lang="hr-HR" sz="2000" b="1" dirty="0" smtClean="0">
                <a:solidFill>
                  <a:srgbClr val="1E2864"/>
                </a:solidFill>
                <a:latin typeface="+mj-lt"/>
                <a:ea typeface="+mj-ea"/>
                <a:cs typeface="+mj-cs"/>
              </a:rPr>
              <a:t>-</a:t>
            </a:r>
            <a:r>
              <a:rPr lang="hr-HR" sz="2000" b="1" dirty="0" err="1" smtClean="0">
                <a:solidFill>
                  <a:srgbClr val="1E2864"/>
                </a:solidFill>
                <a:latin typeface="+mj-lt"/>
                <a:ea typeface="+mj-ea"/>
                <a:cs typeface="+mj-cs"/>
              </a:rPr>
              <a:t>mjt.hr</a:t>
            </a:r>
            <a:endParaRPr lang="hr-HR" sz="2000" b="1" dirty="0">
              <a:solidFill>
                <a:srgbClr val="1E286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logo CG KO CIG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92696"/>
            <a:ext cx="1512570" cy="959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9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hr-HR" altLang="sr-Latn-RS" sz="2400" dirty="0" smtClean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</a:pPr>
            <a:endParaRPr lang="hr-HR" altLang="sr-Latn-RS" sz="2400" dirty="0" smtClean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</a:pPr>
            <a:endParaRPr lang="hr-HR" altLang="sr-Latn-RS" sz="2400" dirty="0" smtClean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</a:pPr>
            <a:endParaRPr lang="hr-HR" altLang="sr-Latn-RS" sz="2400" dirty="0" smtClean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</a:pPr>
            <a:endParaRPr lang="hr-HR" altLang="sr-Latn-RS" sz="2400" dirty="0" smtClean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</a:pPr>
            <a:endParaRPr lang="hr-HR" altLang="sr-Latn-RS" sz="2400" dirty="0" smtClean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</a:pPr>
            <a:endParaRPr lang="hr-HR" altLang="sr-Latn-RS" sz="2400" dirty="0" smtClean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</a:pPr>
            <a:endParaRPr lang="hr-HR" altLang="sr-Latn-RS" sz="2400" dirty="0" smtClean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</a:pPr>
            <a:endParaRPr lang="hr-HR" altLang="sr-Latn-RS" sz="2400" dirty="0" smtClean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hr-HR" altLang="sr-Latn-RS" sz="2000" b="1" dirty="0" smtClean="0">
                <a:solidFill>
                  <a:srgbClr val="0099CC"/>
                </a:solidFill>
                <a:latin typeface="Calibri" pitchFamily="34" charset="0"/>
                <a:cs typeface="Calibri" pitchFamily="34" charset="0"/>
              </a:rPr>
              <a:t>Nije došlo do rasprsnuća izolatora ili izlijevanja ulja. </a:t>
            </a:r>
            <a:r>
              <a:rPr lang="hr-HR" altLang="sr-Latn-RS" sz="2000" dirty="0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Nakon zamjene </a:t>
            </a:r>
            <a:r>
              <a:rPr lang="hr-HR" altLang="sr-Latn-RS" sz="2000" dirty="0" err="1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kratkospojenog</a:t>
            </a:r>
            <a:r>
              <a:rPr lang="hr-HR" altLang="sr-Latn-RS" sz="2000" dirty="0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 svitka, transformator je uspješno prošao rutinska ispitivanja.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6244"/>
            <a:ext cx="8568183" cy="1143000"/>
          </a:xfrm>
        </p:spPr>
        <p:txBody>
          <a:bodyPr/>
          <a:lstStyle/>
          <a:p>
            <a:pPr eaLnBrk="1" hangingPunct="1"/>
            <a:r>
              <a:rPr lang="hr-HR" altLang="sr-Latn-RS" sz="2800" dirty="0"/>
              <a:t>Glavne značajke (II): Pogonska sigurnost od rasprsnuća</a:t>
            </a:r>
            <a:endParaRPr lang="hr-HR" altLang="sr-Latn-RS" sz="2800" dirty="0" smtClean="0">
              <a:solidFill>
                <a:srgbClr val="0099C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292" name="Picture 2" descr="SC 362 600 28 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5" t="53568" r="49828" b="38081"/>
          <a:stretch>
            <a:fillRect/>
          </a:stretch>
        </p:blipFill>
        <p:spPr bwMode="auto">
          <a:xfrm>
            <a:off x="644525" y="2133600"/>
            <a:ext cx="2636838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Bracket 8"/>
          <p:cNvSpPr/>
          <p:nvPr/>
        </p:nvSpPr>
        <p:spPr>
          <a:xfrm>
            <a:off x="1995488" y="3375025"/>
            <a:ext cx="179387" cy="468313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pic>
        <p:nvPicPr>
          <p:cNvPr id="12" name="Picture 11" descr="final prije"/>
          <p:cNvPicPr>
            <a:picLocks noChangeAspect="1" noChangeArrowheads="1"/>
          </p:cNvPicPr>
          <p:nvPr/>
        </p:nvPicPr>
        <p:blipFill>
          <a:blip r:embed="rId3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149475"/>
            <a:ext cx="1368425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Final poslije"/>
          <p:cNvPicPr>
            <a:picLocks noChangeAspect="1"/>
          </p:cNvPicPr>
          <p:nvPr/>
        </p:nvPicPr>
        <p:blipFill>
          <a:blip r:embed="rId4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133600"/>
            <a:ext cx="1604963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Box 9"/>
          <p:cNvSpPr txBox="1">
            <a:spLocks noChangeArrowheads="1"/>
          </p:cNvSpPr>
          <p:nvPr/>
        </p:nvSpPr>
        <p:spPr bwMode="auto">
          <a:xfrm>
            <a:off x="844550" y="1484313"/>
            <a:ext cx="24161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600" dirty="0" err="1">
                <a:solidFill>
                  <a:srgbClr val="1E2864"/>
                </a:solidFill>
                <a:latin typeface="+mj-lt"/>
                <a:ea typeface="+mj-ea"/>
                <a:cs typeface="+mj-cs"/>
              </a:rPr>
              <a:t>Kratkospajanje</a:t>
            </a:r>
            <a:r>
              <a:rPr lang="hr-HR" altLang="sr-Latn-RS" sz="1600" dirty="0" smtClean="0">
                <a:solidFill>
                  <a:srgbClr val="0099CC"/>
                </a:solidFill>
              </a:rPr>
              <a:t> </a:t>
            </a:r>
            <a:r>
              <a:rPr lang="hr-HR" altLang="sr-Latn-RS" sz="1600" dirty="0">
                <a:solidFill>
                  <a:srgbClr val="1E2864"/>
                </a:solidFill>
                <a:latin typeface="+mj-lt"/>
                <a:ea typeface="+mj-ea"/>
                <a:cs typeface="+mj-cs"/>
              </a:rPr>
              <a:t>jedne sekcije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43300" y="1484313"/>
            <a:ext cx="24161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hr-HR" altLang="sr-Latn-RS" sz="1600" dirty="0">
                <a:solidFill>
                  <a:srgbClr val="1E2864"/>
                </a:solidFill>
                <a:latin typeface="+mj-lt"/>
                <a:ea typeface="+mj-ea"/>
                <a:cs typeface="+mj-cs"/>
              </a:rPr>
              <a:t>Transformator</a:t>
            </a:r>
            <a:r>
              <a:rPr lang="hr-HR" altLang="sr-Latn-RS" sz="1600" dirty="0" smtClean="0">
                <a:solidFill>
                  <a:srgbClr val="0099CC"/>
                </a:solidFill>
              </a:rPr>
              <a:t> </a:t>
            </a:r>
            <a:r>
              <a:rPr lang="hr-HR" altLang="sr-Latn-RS" sz="1600" dirty="0">
                <a:solidFill>
                  <a:srgbClr val="1E2864"/>
                </a:solidFill>
                <a:latin typeface="+mj-lt"/>
                <a:ea typeface="+mj-ea"/>
                <a:cs typeface="+mj-cs"/>
              </a:rPr>
              <a:t>napajan nazivnim naponom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111875" y="1608138"/>
            <a:ext cx="24161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hr-HR" altLang="sr-Latn-RS" sz="1600" dirty="0">
                <a:solidFill>
                  <a:srgbClr val="1E2864"/>
                </a:solidFill>
                <a:latin typeface="+mj-lt"/>
                <a:ea typeface="+mj-ea"/>
                <a:cs typeface="+mj-cs"/>
              </a:rPr>
              <a:t>Kulminacija ispitivanja</a:t>
            </a:r>
          </a:p>
        </p:txBody>
      </p:sp>
    </p:spTree>
    <p:extLst>
      <p:ext uri="{BB962C8B-B14F-4D97-AF65-F5344CB8AC3E}">
        <p14:creationId xmlns:p14="http://schemas.microsoft.com/office/powerpoint/2010/main" val="424348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hr-HR" altLang="sr-Latn-RS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Temelj za jednostavan, robustan i pouzdan sustav </a:t>
            </a:r>
            <a:r>
              <a:rPr lang="hr-HR" altLang="sr-Latn-RS" dirty="0" err="1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monitoringa</a:t>
            </a:r>
            <a:endParaRPr lang="hr-HR" altLang="sr-Latn-RS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Tx/>
              <a:buNone/>
            </a:pPr>
            <a:endParaRPr lang="hr-HR" altLang="sr-Latn-RS" sz="1000" b="1" dirty="0">
              <a:solidFill>
                <a:srgbClr val="0099CC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None/>
            </a:pPr>
            <a:r>
              <a:rPr lang="hr-HR" altLang="sr-Latn-RS" sz="2000" b="1" u="sng" dirty="0" smtClean="0">
                <a:solidFill>
                  <a:srgbClr val="0099CC"/>
                </a:solidFill>
                <a:latin typeface="Calibri" pitchFamily="34" charset="0"/>
                <a:cs typeface="Calibri" pitchFamily="34" charset="0"/>
              </a:rPr>
              <a:t>Tlačna sklopka</a:t>
            </a:r>
          </a:p>
          <a:p>
            <a:pPr marL="0" indent="0" eaLnBrk="1" hangingPunct="1">
              <a:buNone/>
            </a:pPr>
            <a:endParaRPr lang="hr-HR" altLang="sr-Latn-RS" sz="2000" b="1" u="sng" dirty="0">
              <a:solidFill>
                <a:srgbClr val="0099CC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None/>
            </a:pPr>
            <a:endParaRPr lang="hr-HR" altLang="sr-Latn-RS" sz="2000" b="1" u="sng" dirty="0" smtClean="0">
              <a:solidFill>
                <a:srgbClr val="0099CC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None/>
            </a:pPr>
            <a:endParaRPr lang="hr-HR" altLang="sr-Latn-RS" sz="2000" b="1" u="sng" dirty="0">
              <a:solidFill>
                <a:srgbClr val="0099CC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None/>
            </a:pPr>
            <a:endParaRPr lang="hr-HR" altLang="sr-Latn-RS" sz="2000" b="1" u="sng" dirty="0" smtClean="0">
              <a:solidFill>
                <a:srgbClr val="0099CC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None/>
            </a:pPr>
            <a:endParaRPr lang="hr-HR" altLang="sr-Latn-RS" sz="2000" b="1" u="sng" dirty="0">
              <a:solidFill>
                <a:srgbClr val="0099CC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None/>
            </a:pPr>
            <a:endParaRPr lang="hr-HR" altLang="sr-Latn-RS" sz="2000" b="1" u="sng" dirty="0" smtClean="0">
              <a:solidFill>
                <a:srgbClr val="0099CC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None/>
            </a:pPr>
            <a:endParaRPr lang="hr-HR" altLang="sr-Latn-RS" sz="2000" b="1" u="sng" dirty="0">
              <a:solidFill>
                <a:srgbClr val="0099CC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None/>
            </a:pPr>
            <a:endParaRPr lang="hr-HR" altLang="sr-Latn-RS" sz="2000" b="1" u="sng" dirty="0" smtClean="0">
              <a:solidFill>
                <a:srgbClr val="0099CC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None/>
            </a:pPr>
            <a:r>
              <a:rPr lang="hr-HR" altLang="sr-Latn-RS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Prati promjenu unutarnjeg tlaka i daje odgovarajući signal prije moguće kulminacije kvara</a:t>
            </a:r>
            <a:endParaRPr lang="hr-HR" altLang="sr-Latn-R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endParaRPr lang="hr-HR" altLang="sr-Latn-RS" sz="2000" u="sng" dirty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</a:pPr>
            <a:endParaRPr lang="hr-HR" altLang="sr-Latn-RS" sz="2000" dirty="0" smtClean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6244"/>
            <a:ext cx="8568183" cy="1143000"/>
          </a:xfrm>
        </p:spPr>
        <p:txBody>
          <a:bodyPr/>
          <a:lstStyle/>
          <a:p>
            <a:pPr eaLnBrk="1" hangingPunct="1"/>
            <a:r>
              <a:rPr lang="hr-HR" altLang="sr-Latn-RS" sz="2800" dirty="0"/>
              <a:t>Glavne značajke (II): Pogonska sigurnost od rasprsnuća</a:t>
            </a:r>
            <a:endParaRPr lang="hr-HR" altLang="sr-Latn-RS" sz="2800" dirty="0" smtClean="0">
              <a:solidFill>
                <a:srgbClr val="0099C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36912"/>
            <a:ext cx="5328592" cy="294571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29286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ubtitle 1"/>
          <p:cNvSpPr>
            <a:spLocks noGrp="1"/>
          </p:cNvSpPr>
          <p:nvPr>
            <p:ph type="subTitle" idx="1"/>
          </p:nvPr>
        </p:nvSpPr>
        <p:spPr>
          <a:xfrm>
            <a:off x="1331640" y="3140968"/>
            <a:ext cx="6400800" cy="1128713"/>
          </a:xfrm>
        </p:spPr>
        <p:txBody>
          <a:bodyPr/>
          <a:lstStyle/>
          <a:p>
            <a:pPr algn="ctr"/>
            <a:r>
              <a:rPr lang="hr-HR" altLang="sr-Latn-RS" sz="4000" b="1" dirty="0" smtClean="0">
                <a:solidFill>
                  <a:srgbClr val="1E2864"/>
                </a:solidFill>
                <a:latin typeface="+mj-lt"/>
                <a:ea typeface="+mj-ea"/>
                <a:cs typeface="+mj-cs"/>
              </a:rPr>
              <a:t>III. PRIMJENA</a:t>
            </a:r>
            <a:endParaRPr lang="sr-Latn-RS" altLang="sr-Latn-RS" sz="4000" b="1" dirty="0">
              <a:solidFill>
                <a:srgbClr val="1E2864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9742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hr-HR" altLang="sr-Latn-RS" sz="2000" b="1" dirty="0" smtClean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Najčešća primjena – Pomoćno napajanje </a:t>
            </a:r>
            <a:r>
              <a:rPr lang="hr-HR" altLang="sr-Latn-RS" sz="2000" b="1" dirty="0" smtClean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udaljenih trafostanica</a:t>
            </a:r>
            <a:endParaRPr lang="hr-HR" altLang="sr-Latn-RS" sz="2000" b="1" dirty="0" smtClean="0">
              <a:solidFill>
                <a:srgbClr val="0099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defRPr/>
            </a:pPr>
            <a:r>
              <a:rPr lang="hr-HR" altLang="sr-Latn-RS" sz="2000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Napajanje sekundarne opreme i pomoćnih sustava</a:t>
            </a:r>
          </a:p>
          <a:p>
            <a:pPr algn="just" eaLnBrk="1" hangingPunct="1">
              <a:defRPr/>
            </a:pPr>
            <a:r>
              <a:rPr lang="hr-HR" altLang="sr-Latn-RS" sz="2000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Zamjenjuje se dizel-generator, distributivni transformator ili napajanje sa tercijara energetskog transformatora</a:t>
            </a:r>
          </a:p>
          <a:p>
            <a:pPr algn="just" eaLnBrk="1" hangingPunct="1">
              <a:defRPr/>
            </a:pPr>
            <a:r>
              <a:rPr lang="hr-HR" altLang="sr-Latn-RS" sz="2000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Vrlo česta primjena u državama sa velikim teritorijem i relativno malenom gustoćom naseljenosti (Kanada, Australija, SAD</a:t>
            </a:r>
            <a:r>
              <a:rPr lang="hr-HR" altLang="sr-Latn-RS" sz="2000" dirty="0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…)</a:t>
            </a:r>
          </a:p>
          <a:p>
            <a:pPr algn="just" eaLnBrk="1" hangingPunct="1">
              <a:defRPr/>
            </a:pPr>
            <a:endParaRPr lang="hr-HR" altLang="sr-Latn-RS" sz="2000" dirty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 eaLnBrk="1" hangingPunct="1">
              <a:buNone/>
              <a:defRPr/>
            </a:pPr>
            <a:r>
              <a:rPr lang="hr-HR" altLang="sr-Latn-RS" sz="2000" b="1" dirty="0" smtClean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Primjenjivost u okviru regije i ostalih europskih zemalja</a:t>
            </a:r>
            <a:endParaRPr lang="hr-HR" altLang="sr-Latn-RS" sz="2000" b="1" dirty="0">
              <a:solidFill>
                <a:srgbClr val="0099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defRPr/>
            </a:pPr>
            <a:r>
              <a:rPr lang="hr-HR" altLang="sr-Latn-RS" sz="2000" dirty="0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Osiguravanje pomoćnog napajanja pomoću infrastrukture koja je u vlasništvu operatera prijenosnog sustava</a:t>
            </a:r>
          </a:p>
          <a:p>
            <a:pPr algn="just" eaLnBrk="1" hangingPunct="1">
              <a:defRPr/>
            </a:pPr>
            <a:r>
              <a:rPr lang="hr-HR" altLang="sr-Latn-RS" sz="2000" dirty="0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Uklanjaju se kontinuirani troškovi spram distributivne mreže i ovisnost o njenoj infrastrukturi </a:t>
            </a:r>
          </a:p>
          <a:p>
            <a:pPr algn="just" eaLnBrk="1" hangingPunct="1">
              <a:defRPr/>
            </a:pPr>
            <a:endParaRPr lang="hr-HR" altLang="sr-Latn-RS" sz="2000" dirty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 eaLnBrk="1" hangingPunct="1">
              <a:buFontTx/>
              <a:buNone/>
              <a:defRPr/>
            </a:pPr>
            <a:endParaRPr lang="hr-HR" altLang="sr-Latn-R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buFontTx/>
              <a:buNone/>
              <a:defRPr/>
            </a:pPr>
            <a:endParaRPr lang="hr-HR" altLang="sr-Latn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buFontTx/>
              <a:buNone/>
              <a:defRPr/>
            </a:pPr>
            <a:endParaRPr lang="hr-HR" altLang="sr-Latn-R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buFontTx/>
              <a:buNone/>
              <a:defRPr/>
            </a:pPr>
            <a:endParaRPr lang="hr-HR" altLang="sr-Latn-R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87375"/>
            <a:ext cx="8229600" cy="1143000"/>
          </a:xfrm>
        </p:spPr>
        <p:txBody>
          <a:bodyPr/>
          <a:lstStyle/>
          <a:p>
            <a:pPr eaLnBrk="1" hangingPunct="1"/>
            <a:r>
              <a:rPr lang="hr-HR" altLang="sr-Latn-RS" sz="2800" dirty="0" smtClean="0"/>
              <a:t>Primjena (I</a:t>
            </a:r>
            <a:r>
              <a:rPr lang="hr-HR" altLang="sr-Latn-RS" sz="2800" dirty="0" smtClean="0"/>
              <a:t>): Pomoćno napajanje trafostanica</a:t>
            </a:r>
            <a:endParaRPr lang="hr-HR" altLang="sr-Latn-RS" sz="2800" dirty="0" smtClean="0">
              <a:solidFill>
                <a:srgbClr val="0099C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66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endParaRPr lang="hr-HR" altLang="sr-Latn-R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buFontTx/>
              <a:buNone/>
              <a:defRPr/>
            </a:pPr>
            <a:endParaRPr lang="hr-HR" altLang="sr-Latn-R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87375"/>
            <a:ext cx="8229600" cy="1143000"/>
          </a:xfrm>
        </p:spPr>
        <p:txBody>
          <a:bodyPr/>
          <a:lstStyle/>
          <a:p>
            <a:pPr eaLnBrk="1" hangingPunct="1"/>
            <a:r>
              <a:rPr lang="hr-HR" altLang="sr-Latn-RS" sz="2800" dirty="0" smtClean="0"/>
              <a:t>Primjena (I</a:t>
            </a:r>
            <a:r>
              <a:rPr lang="hr-HR" altLang="sr-Latn-RS" sz="2800" dirty="0"/>
              <a:t>): Pomoćno napajanje trafostanica</a:t>
            </a:r>
            <a:endParaRPr lang="hr-HR" altLang="sr-Latn-RS" sz="2800" dirty="0" smtClean="0">
              <a:solidFill>
                <a:srgbClr val="0099C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56467"/>
            <a:ext cx="72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2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hr-HR" altLang="sr-Latn-RS" sz="2000" b="1" dirty="0" smtClean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Naponski </a:t>
            </a:r>
            <a:r>
              <a:rPr lang="hr-HR" altLang="sr-Latn-RS" sz="2000" b="1" dirty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transformatori velike snage mogu se koristiti za snabdijevanje udaljenih potrošača električnom energijom (sela, ruralne zajednice, planinska područja</a:t>
            </a:r>
            <a:r>
              <a:rPr lang="hr-HR" altLang="sr-Latn-RS" sz="2000" b="1" dirty="0" smtClean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hr-HR" altLang="sr-Latn-RS" sz="1600" b="1" kern="1200" dirty="0" smtClean="0">
              <a:solidFill>
                <a:srgbClr val="F79646">
                  <a:lumMod val="75000"/>
                </a:srgbClr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hr-HR" altLang="sr-Latn-RS" sz="2000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Mogu se koristiti kao centralni transformatori u kompaktnom postrojenju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hr-HR" altLang="sr-Latn-RS" sz="2000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Velika ušteda u infrastrukturi trafostanice, sustavima nadzora i zaštite, cijeni komponenata…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hr-HR" altLang="sr-Latn-RS" sz="2000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Pilot-projekti procjenjuju troškove takve trafostanice na </a:t>
            </a:r>
            <a:r>
              <a:rPr lang="hr-HR" altLang="sr-Latn-RS" sz="2000" b="1" dirty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1/3 </a:t>
            </a:r>
            <a:r>
              <a:rPr lang="hr-HR" altLang="sr-Latn-RS" sz="2000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troškova</a:t>
            </a:r>
            <a:r>
              <a:rPr lang="hr-HR" alt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altLang="sr-Latn-RS" sz="2000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konvencionalne trafostanice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GB" altLang="sr-Latn-RS" sz="2000" kern="1200" dirty="0">
              <a:solidFill>
                <a:srgbClr val="333333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hr-HR" altLang="sr-Latn-RS" sz="2000" b="1" dirty="0" smtClean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Jedinstvena svojstva otvorene jezgre omogućuju dodatna pojednostavljenja u izvedbi trafostanice</a:t>
            </a:r>
            <a:endParaRPr lang="hr-HR" altLang="sr-Latn-RS" sz="2000" b="1" dirty="0">
              <a:solidFill>
                <a:srgbClr val="0099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GB" altLang="sr-Latn-RS" sz="1800" kern="1200" dirty="0">
              <a:solidFill>
                <a:srgbClr val="333333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87375"/>
            <a:ext cx="8229600" cy="1143000"/>
          </a:xfrm>
        </p:spPr>
        <p:txBody>
          <a:bodyPr/>
          <a:lstStyle/>
          <a:p>
            <a:pPr eaLnBrk="1" hangingPunct="1"/>
            <a:r>
              <a:rPr lang="hr-HR" altLang="sr-Latn-RS" sz="2800" dirty="0"/>
              <a:t>Primjena (</a:t>
            </a:r>
            <a:r>
              <a:rPr lang="hr-HR" altLang="sr-Latn-RS" sz="2800" dirty="0" smtClean="0"/>
              <a:t>II): </a:t>
            </a:r>
            <a:r>
              <a:rPr lang="hr-HR" altLang="sr-Latn-RS" sz="2800" dirty="0" smtClean="0"/>
              <a:t>Ruralna elektrifikacija </a:t>
            </a:r>
            <a:endParaRPr lang="hr-HR" altLang="sr-Latn-RS" sz="2800" dirty="0" smtClean="0">
              <a:solidFill>
                <a:srgbClr val="0099C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51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GB" altLang="sr-Latn-RS" sz="2000" b="1" dirty="0" smtClean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hr-HR" altLang="sr-Latn-RS" sz="2000" b="1" dirty="0" smtClean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Konvencionalna izvedba</a:t>
            </a:r>
            <a:r>
              <a:rPr lang="en-GB" altLang="sr-Latn-RS" sz="2000" b="1" dirty="0" smtClean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GB" altLang="sr-Latn-RS" sz="2000" b="1" kern="1200" dirty="0" smtClean="0">
                <a:solidFill>
                  <a:srgbClr val="F79646">
                    <a:lumMod val="75000"/>
                  </a:srgbClr>
                </a:solidFill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hr-HR" altLang="sr-Latn-RS" sz="2000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Trafostanice </a:t>
            </a:r>
            <a:r>
              <a:rPr lang="en-GB" altLang="sr-Latn-RS" sz="2000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- 245 kV ; 125 kVA </a:t>
            </a:r>
            <a:r>
              <a:rPr lang="en-GB" altLang="sr-Latn-RS" sz="2000" kern="1200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-&gt; </a:t>
            </a:r>
            <a:r>
              <a:rPr lang="en-GB" altLang="sr-Latn-RS" sz="2000" b="1" dirty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210 m</a:t>
            </a:r>
            <a:r>
              <a:rPr lang="en-GB" altLang="sr-Latn-RS" sz="2000" b="1" baseline="30000" dirty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GB" altLang="sr-Latn-RS" sz="1800" kern="1200" dirty="0">
              <a:solidFill>
                <a:srgbClr val="333333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GB" altLang="sr-Latn-RS" sz="1800" kern="1200" dirty="0">
              <a:solidFill>
                <a:srgbClr val="333333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GB" altLang="sr-Latn-RS" sz="1800" kern="1200" dirty="0">
              <a:solidFill>
                <a:srgbClr val="333333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87375"/>
            <a:ext cx="8229600" cy="1143000"/>
          </a:xfrm>
        </p:spPr>
        <p:txBody>
          <a:bodyPr/>
          <a:lstStyle/>
          <a:p>
            <a:pPr eaLnBrk="1" hangingPunct="1"/>
            <a:r>
              <a:rPr lang="hr-HR" altLang="sr-Latn-RS" sz="2800" dirty="0"/>
              <a:t>Primjena (</a:t>
            </a:r>
            <a:r>
              <a:rPr lang="hr-HR" altLang="sr-Latn-RS" sz="2800" dirty="0" smtClean="0"/>
              <a:t>II): </a:t>
            </a:r>
            <a:r>
              <a:rPr lang="hr-HR" altLang="sr-Latn-RS" sz="2800" dirty="0"/>
              <a:t>Ruralna elektrifikacija </a:t>
            </a:r>
            <a:endParaRPr lang="hr-HR" altLang="sr-Latn-RS" sz="2800" dirty="0" smtClean="0">
              <a:solidFill>
                <a:srgbClr val="0099C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0" y="1967905"/>
            <a:ext cx="8066317" cy="4284000"/>
          </a:xfrm>
          <a:prstGeom prst="rect">
            <a:avLst/>
          </a:prstGeom>
          <a:solidFill>
            <a:sysClr val="window" lastClr="FFFFFF"/>
          </a:solidFill>
          <a:effectLst>
            <a:softEdge rad="63500"/>
          </a:effectLst>
        </p:spPr>
      </p:pic>
      <p:sp>
        <p:nvSpPr>
          <p:cNvPr id="11" name="TextBox 10"/>
          <p:cNvSpPr txBox="1"/>
          <p:nvPr/>
        </p:nvSpPr>
        <p:spPr>
          <a:xfrm>
            <a:off x="1979712" y="4417092"/>
            <a:ext cx="1894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r-HR" dirty="0" smtClean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VPT</a:t>
            </a:r>
            <a:r>
              <a:rPr lang="hr-HR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        </a:t>
            </a:r>
            <a:r>
              <a:rPr lang="hr-HR" dirty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CTVT</a:t>
            </a:r>
            <a:endParaRPr lang="en-GB" dirty="0">
              <a:solidFill>
                <a:srgbClr val="0099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50832" y="4417092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r-HR" dirty="0" smtClean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Prekidač</a:t>
            </a:r>
            <a:endParaRPr lang="en-GB" dirty="0">
              <a:solidFill>
                <a:srgbClr val="0099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4048" y="4417092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r-HR" dirty="0" smtClean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Rastavljač</a:t>
            </a:r>
            <a:endParaRPr lang="en-GB" dirty="0">
              <a:solidFill>
                <a:srgbClr val="0099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6176" y="3356992"/>
            <a:ext cx="1692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r-HR" dirty="0" smtClean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Odvodnik prenapona</a:t>
            </a:r>
            <a:endParaRPr lang="en-GB" dirty="0">
              <a:solidFill>
                <a:srgbClr val="0099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99792" y="2439637"/>
            <a:ext cx="202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 smtClean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Zaštitna i nadzorna prostorija</a:t>
            </a:r>
            <a:endParaRPr lang="en-GB" dirty="0">
              <a:solidFill>
                <a:srgbClr val="0099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4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GB" altLang="sr-Latn-RS" sz="2000" b="1" dirty="0" smtClean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hr-HR" altLang="sr-Latn-RS" sz="2000" b="1" dirty="0" smtClean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Konvencionalna izvedba</a:t>
            </a:r>
            <a:r>
              <a:rPr lang="en-GB" altLang="sr-Latn-RS" sz="2000" b="1" dirty="0" smtClean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GB" altLang="sr-Latn-RS" sz="2000" b="1" kern="1200" dirty="0" smtClean="0">
                <a:solidFill>
                  <a:srgbClr val="F79646">
                    <a:lumMod val="75000"/>
                  </a:srgbClr>
                </a:solidFill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hr-HR" altLang="sr-Latn-RS" sz="2000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Trafostanice </a:t>
            </a:r>
            <a:r>
              <a:rPr lang="en-GB" altLang="sr-Latn-RS" sz="2000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- 245 kV ; 125 kVA </a:t>
            </a:r>
            <a:r>
              <a:rPr lang="en-GB" altLang="sr-Latn-RS" sz="2000" kern="1200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-&gt; </a:t>
            </a:r>
            <a:r>
              <a:rPr lang="en-GB" altLang="sr-Latn-RS" sz="2000" b="1" dirty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210 m</a:t>
            </a:r>
            <a:r>
              <a:rPr lang="en-GB" altLang="sr-Latn-RS" sz="2000" b="1" baseline="30000" dirty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GB" altLang="sr-Latn-RS" sz="1800" kern="1200" dirty="0">
              <a:solidFill>
                <a:srgbClr val="333333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GB" altLang="sr-Latn-RS" sz="1800" kern="1200" dirty="0">
              <a:solidFill>
                <a:srgbClr val="333333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GB" altLang="sr-Latn-RS" sz="1800" kern="1200" dirty="0">
              <a:solidFill>
                <a:srgbClr val="333333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87375"/>
            <a:ext cx="8229600" cy="1143000"/>
          </a:xfrm>
        </p:spPr>
        <p:txBody>
          <a:bodyPr/>
          <a:lstStyle/>
          <a:p>
            <a:pPr eaLnBrk="1" hangingPunct="1"/>
            <a:r>
              <a:rPr lang="hr-HR" altLang="sr-Latn-RS" sz="2800" dirty="0"/>
              <a:t>Primjena (</a:t>
            </a:r>
            <a:r>
              <a:rPr lang="hr-HR" altLang="sr-Latn-RS" sz="2800" dirty="0" smtClean="0"/>
              <a:t>II): </a:t>
            </a:r>
            <a:r>
              <a:rPr lang="hr-HR" altLang="sr-Latn-RS" sz="2800" dirty="0"/>
              <a:t>Ruralna elektrifikacija </a:t>
            </a:r>
            <a:endParaRPr lang="hr-HR" altLang="sr-Latn-RS" sz="2800" dirty="0" smtClean="0">
              <a:solidFill>
                <a:srgbClr val="0099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9712" y="4417092"/>
            <a:ext cx="1894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r-HR" dirty="0" smtClean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GB" dirty="0" smtClean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PVT</a:t>
            </a:r>
            <a:r>
              <a:rPr lang="hr-HR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        </a:t>
            </a:r>
            <a:r>
              <a:rPr lang="hr-HR" dirty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CTVT</a:t>
            </a:r>
            <a:endParaRPr lang="en-GB" dirty="0">
              <a:solidFill>
                <a:srgbClr val="0099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4273" y="4417092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Switch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60032" y="4417092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Disconnector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2160" y="3452583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Surge</a:t>
            </a:r>
            <a:r>
              <a:rPr lang="en-GB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n-GB" dirty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arrester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99792" y="2439637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</a:t>
            </a:r>
            <a:r>
              <a:rPr lang="hr-HR" dirty="0" smtClean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en-GB" dirty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protection cubicle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8" t="23862" r="18323" b="11064"/>
          <a:stretch/>
        </p:blipFill>
        <p:spPr>
          <a:xfrm>
            <a:off x="395535" y="2132856"/>
            <a:ext cx="8470057" cy="4182664"/>
          </a:xfrm>
          <a:prstGeom prst="rect">
            <a:avLst/>
          </a:prstGeom>
          <a:solidFill>
            <a:sysClr val="window" lastClr="FFFFFF"/>
          </a:solidFill>
          <a:effectLst>
            <a:softEdge rad="63500"/>
          </a:effectLst>
        </p:spPr>
      </p:pic>
      <p:sp>
        <p:nvSpPr>
          <p:cNvPr id="23" name="TextBox 22"/>
          <p:cNvSpPr txBox="1"/>
          <p:nvPr/>
        </p:nvSpPr>
        <p:spPr>
          <a:xfrm>
            <a:off x="1102173" y="5871899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r-HR" dirty="0" smtClean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</a:t>
            </a:r>
            <a:r>
              <a:rPr lang="en-GB" dirty="0" smtClean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endParaRPr lang="en-GB" dirty="0">
              <a:solidFill>
                <a:srgbClr val="0099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10893" y="5871899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CTVT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47864" y="5871899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r-HR" dirty="0" smtClean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Prekidač</a:t>
            </a:r>
            <a:endParaRPr lang="en-GB" dirty="0">
              <a:solidFill>
                <a:srgbClr val="0099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60032" y="5871899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r-HR" dirty="0" smtClean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Rastavljač</a:t>
            </a:r>
            <a:endParaRPr lang="en-GB" dirty="0">
              <a:solidFill>
                <a:srgbClr val="0099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09308" y="5871899"/>
            <a:ext cx="255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r-HR" dirty="0" smtClean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Odvodnik prenapona</a:t>
            </a:r>
            <a:endParaRPr lang="en-GB" dirty="0">
              <a:solidFill>
                <a:srgbClr val="0099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0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GB" altLang="sr-Latn-RS" sz="2000" b="1" dirty="0" smtClean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hr-HR" altLang="sr-Latn-RS" sz="2000" b="1" dirty="0" smtClean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Kompaktna izvedba</a:t>
            </a:r>
            <a:r>
              <a:rPr lang="en-GB" altLang="sr-Latn-RS" sz="2000" b="1" dirty="0" smtClean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GB" altLang="sr-Latn-RS" sz="2000" b="1" kern="1200" dirty="0" smtClean="0">
                <a:solidFill>
                  <a:srgbClr val="F79646">
                    <a:lumMod val="75000"/>
                  </a:srgbClr>
                </a:solidFill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hr-HR" altLang="sr-Latn-RS" sz="2000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Trafostanice </a:t>
            </a:r>
            <a:r>
              <a:rPr lang="en-GB" altLang="sr-Latn-RS" sz="2000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- 245 kV ; 125 kVA </a:t>
            </a:r>
            <a:r>
              <a:rPr lang="en-GB" altLang="sr-Latn-RS" sz="2000" kern="1200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-&gt; </a:t>
            </a:r>
            <a:r>
              <a:rPr lang="hr-HR" altLang="sr-Latn-RS" sz="2000" b="1" dirty="0" smtClean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155</a:t>
            </a:r>
            <a:r>
              <a:rPr lang="en-GB" altLang="sr-Latn-RS" sz="2000" b="1" dirty="0" smtClean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sr-Latn-RS" sz="2000" b="1" dirty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altLang="sr-Latn-RS" sz="2000" b="1" baseline="30000" dirty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GB" altLang="sr-Latn-RS" sz="1800" kern="1200" dirty="0">
              <a:solidFill>
                <a:srgbClr val="333333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GB" altLang="sr-Latn-RS" sz="1800" kern="1200" dirty="0">
              <a:solidFill>
                <a:srgbClr val="333333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GB" altLang="sr-Latn-RS" sz="1800" kern="1200" dirty="0">
              <a:solidFill>
                <a:srgbClr val="333333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87375"/>
            <a:ext cx="8229600" cy="1143000"/>
          </a:xfrm>
        </p:spPr>
        <p:txBody>
          <a:bodyPr/>
          <a:lstStyle/>
          <a:p>
            <a:pPr eaLnBrk="1" hangingPunct="1"/>
            <a:r>
              <a:rPr lang="hr-HR" altLang="sr-Latn-RS" sz="2800" dirty="0"/>
              <a:t>Primjena (</a:t>
            </a:r>
            <a:r>
              <a:rPr lang="hr-HR" altLang="sr-Latn-RS" sz="2800" dirty="0" smtClean="0"/>
              <a:t>II): </a:t>
            </a:r>
            <a:r>
              <a:rPr lang="hr-HR" altLang="sr-Latn-RS" sz="2800" dirty="0"/>
              <a:t>Ruralna elektrifikacija </a:t>
            </a:r>
            <a:endParaRPr lang="hr-HR" altLang="sr-Latn-RS" sz="2800" dirty="0" smtClean="0">
              <a:solidFill>
                <a:srgbClr val="0099C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2" t="5765" r="17506" b="11454"/>
          <a:stretch/>
        </p:blipFill>
        <p:spPr>
          <a:xfrm>
            <a:off x="1874674" y="1988840"/>
            <a:ext cx="5236000" cy="4284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879812" y="4378800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r-HR" dirty="0" smtClean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VPT</a:t>
            </a:r>
            <a:endParaRPr lang="en-GB" dirty="0">
              <a:solidFill>
                <a:srgbClr val="0099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95936" y="4378800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r-HR" dirty="0" smtClean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Rastavljač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36096" y="3390900"/>
            <a:ext cx="1692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r-HR" dirty="0" smtClean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Odvodnik prenapona</a:t>
            </a:r>
            <a:endParaRPr lang="en-GB" dirty="0">
              <a:solidFill>
                <a:srgbClr val="0099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05239" y="2492896"/>
            <a:ext cx="2174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Zaštitna i nadzorna prostorija</a:t>
            </a:r>
            <a:endParaRPr lang="en-GB" dirty="0">
              <a:solidFill>
                <a:srgbClr val="0099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31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GB" altLang="sr-Latn-RS" sz="2000" b="1" kern="1200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en-GB" altLang="sr-Latn-RS" sz="2000" b="1" dirty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hr-HR" altLang="sr-Latn-RS" sz="2000" b="1" dirty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Kompaktna izvedba</a:t>
            </a:r>
            <a:r>
              <a:rPr lang="en-GB" altLang="sr-Latn-RS" sz="2000" b="1" dirty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GB" altLang="sr-Latn-RS" sz="2000" b="1" kern="1200" dirty="0">
                <a:solidFill>
                  <a:srgbClr val="F79646">
                    <a:lumMod val="75000"/>
                  </a:srgbClr>
                </a:solidFill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hr-HR" altLang="sr-Latn-RS" sz="2000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Trafostanice </a:t>
            </a:r>
            <a:r>
              <a:rPr lang="en-GB" altLang="sr-Latn-RS" sz="2000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- 245 kV ; 125 kVA</a:t>
            </a:r>
            <a:r>
              <a:rPr lang="en-GB" altLang="sr-Latn-RS" sz="2000" kern="1200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 -&gt; </a:t>
            </a:r>
            <a:r>
              <a:rPr lang="hr-HR" altLang="sr-Latn-RS" sz="2000" b="1" dirty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155</a:t>
            </a:r>
            <a:r>
              <a:rPr lang="en-GB" altLang="sr-Latn-RS" sz="2000" b="1" dirty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</a:t>
            </a:r>
            <a:r>
              <a:rPr lang="en-GB" altLang="sr-Latn-RS" sz="2000" b="1" baseline="30000" dirty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GB" altLang="sr-Latn-RS" sz="1600" kern="1200" dirty="0">
              <a:solidFill>
                <a:srgbClr val="333333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GB" altLang="sr-Latn-RS" sz="1600" kern="1200" dirty="0">
              <a:solidFill>
                <a:srgbClr val="333333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GB" altLang="sr-Latn-RS" sz="1600" kern="1200" dirty="0">
              <a:solidFill>
                <a:srgbClr val="333333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87375"/>
            <a:ext cx="8229600" cy="1143000"/>
          </a:xfrm>
        </p:spPr>
        <p:txBody>
          <a:bodyPr/>
          <a:lstStyle/>
          <a:p>
            <a:pPr eaLnBrk="1" hangingPunct="1"/>
            <a:r>
              <a:rPr lang="hr-HR" altLang="sr-Latn-RS" sz="2800" dirty="0"/>
              <a:t>Primjena (</a:t>
            </a:r>
            <a:r>
              <a:rPr lang="hr-HR" altLang="sr-Latn-RS" sz="2800" dirty="0" smtClean="0"/>
              <a:t>II): </a:t>
            </a:r>
            <a:r>
              <a:rPr lang="hr-HR" altLang="sr-Latn-RS" sz="2800" dirty="0"/>
              <a:t>Ruralna elektrifikacija </a:t>
            </a:r>
            <a:endParaRPr lang="hr-HR" altLang="sr-Latn-RS" sz="2800" dirty="0" smtClean="0">
              <a:solidFill>
                <a:srgbClr val="0099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35696" y="6054775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r-HR" dirty="0" smtClean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</a:t>
            </a:r>
            <a:r>
              <a:rPr lang="en-GB" dirty="0" smtClean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endParaRPr lang="en-GB" dirty="0">
              <a:solidFill>
                <a:srgbClr val="0099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19872" y="6054775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r-HR" dirty="0" smtClean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Rastavljač</a:t>
            </a:r>
            <a:endParaRPr lang="en-GB" dirty="0">
              <a:solidFill>
                <a:srgbClr val="0099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4048" y="605477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r-HR" dirty="0" smtClean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Odvodnik prenapona</a:t>
            </a:r>
            <a:endParaRPr lang="en-GB" dirty="0">
              <a:solidFill>
                <a:srgbClr val="0099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2" t="10125" r="23256" b="42885"/>
          <a:stretch/>
        </p:blipFill>
        <p:spPr>
          <a:xfrm>
            <a:off x="1289804" y="2128241"/>
            <a:ext cx="6258007" cy="41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1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ubtitle 1"/>
          <p:cNvSpPr>
            <a:spLocks noGrp="1"/>
          </p:cNvSpPr>
          <p:nvPr>
            <p:ph type="subTitle" idx="1"/>
          </p:nvPr>
        </p:nvSpPr>
        <p:spPr>
          <a:xfrm>
            <a:off x="1331640" y="3140968"/>
            <a:ext cx="6400800" cy="1128713"/>
          </a:xfrm>
        </p:spPr>
        <p:txBody>
          <a:bodyPr/>
          <a:lstStyle/>
          <a:p>
            <a:pPr algn="ctr"/>
            <a:r>
              <a:rPr lang="hr-HR" altLang="sr-Latn-RS" sz="4000" b="1" dirty="0">
                <a:solidFill>
                  <a:srgbClr val="1E2864"/>
                </a:solidFill>
                <a:latin typeface="+mj-lt"/>
                <a:ea typeface="+mj-ea"/>
                <a:cs typeface="+mj-cs"/>
              </a:rPr>
              <a:t>I. KONCEPT</a:t>
            </a:r>
            <a:endParaRPr lang="sr-Latn-RS" altLang="sr-Latn-RS" sz="4000" b="1" dirty="0">
              <a:solidFill>
                <a:srgbClr val="1E2864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8283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6" t="43938" r="22130" b="21018"/>
          <a:stretch/>
        </p:blipFill>
        <p:spPr>
          <a:xfrm>
            <a:off x="519888" y="2601163"/>
            <a:ext cx="7989099" cy="3708000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GB" altLang="sr-Latn-RS" sz="2000" b="1" kern="1200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en-GB" altLang="sr-Latn-RS" sz="2000" b="1" dirty="0" smtClean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hr-HR" altLang="sr-Latn-RS" sz="2000" b="1" dirty="0" smtClean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Mobilna izvedba</a:t>
            </a:r>
            <a:r>
              <a:rPr lang="en-GB" altLang="sr-Latn-RS" sz="2000" b="1" dirty="0" smtClean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GB" altLang="sr-Latn-RS" sz="2000" b="1" kern="1200" dirty="0" smtClean="0">
                <a:solidFill>
                  <a:srgbClr val="F79646">
                    <a:lumMod val="75000"/>
                  </a:srgbClr>
                </a:solidFill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hr-HR" altLang="sr-Latn-RS" sz="2000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Trafostanice </a:t>
            </a:r>
            <a:r>
              <a:rPr lang="en-GB" altLang="sr-Latn-RS" sz="2000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hr-HR" altLang="sr-Latn-RS" sz="2000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145</a:t>
            </a:r>
            <a:r>
              <a:rPr lang="en-GB" altLang="sr-Latn-RS" sz="2000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 kV ; </a:t>
            </a:r>
            <a:r>
              <a:rPr lang="hr-HR" altLang="sr-Latn-RS" sz="2000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50 </a:t>
            </a:r>
            <a:r>
              <a:rPr lang="en-GB" altLang="sr-Latn-RS" sz="2000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kVA</a:t>
            </a:r>
            <a:endParaRPr lang="hr-HR" altLang="sr-Latn-RS" sz="2000" dirty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  <a:p>
            <a:pPr lvl="0" algn="just" eaLnBrk="1" hangingPunct="1">
              <a:lnSpc>
                <a:spcPct val="150000"/>
              </a:lnSpc>
              <a:defRPr/>
            </a:pPr>
            <a:r>
              <a:rPr lang="hr-HR" altLang="sr-Latn-RS" sz="2000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Za pomoćno i/ili privremeno napajanje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hr-HR" altLang="sr-Latn-RS" sz="2000" kern="1200" dirty="0" smtClean="0">
              <a:solidFill>
                <a:prstClr val="black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GB" altLang="sr-Latn-RS" sz="1600" kern="1200" dirty="0">
              <a:solidFill>
                <a:srgbClr val="333333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GB" altLang="sr-Latn-RS" sz="1600" kern="1200" dirty="0">
              <a:solidFill>
                <a:srgbClr val="333333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GB" altLang="sr-Latn-RS" sz="1600" kern="1200" dirty="0">
              <a:solidFill>
                <a:srgbClr val="333333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87375"/>
            <a:ext cx="8229600" cy="1143000"/>
          </a:xfrm>
        </p:spPr>
        <p:txBody>
          <a:bodyPr/>
          <a:lstStyle/>
          <a:p>
            <a:pPr eaLnBrk="1" hangingPunct="1"/>
            <a:r>
              <a:rPr lang="hr-HR" altLang="sr-Latn-RS" sz="2800" dirty="0"/>
              <a:t>Primjena (</a:t>
            </a:r>
            <a:r>
              <a:rPr lang="hr-HR" altLang="sr-Latn-RS" sz="2800" dirty="0" smtClean="0"/>
              <a:t>III</a:t>
            </a:r>
            <a:r>
              <a:rPr lang="hr-HR" altLang="sr-Latn-RS" sz="2800" dirty="0" smtClean="0"/>
              <a:t>): </a:t>
            </a:r>
            <a:r>
              <a:rPr lang="hr-HR" altLang="sr-Latn-RS" sz="2800" dirty="0" smtClean="0"/>
              <a:t>Mobilna trafostanica</a:t>
            </a:r>
            <a:endParaRPr lang="hr-HR" altLang="sr-Latn-RS" sz="2800" dirty="0" smtClean="0">
              <a:solidFill>
                <a:srgbClr val="0099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27984" y="5994567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r-HR" dirty="0" smtClean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</a:t>
            </a:r>
            <a:r>
              <a:rPr lang="en-GB" dirty="0" smtClean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endParaRPr lang="en-GB" dirty="0">
              <a:solidFill>
                <a:srgbClr val="0099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99792" y="5994567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r-HR" dirty="0" smtClean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Rastavljač</a:t>
            </a:r>
            <a:endParaRPr lang="en-GB" dirty="0">
              <a:solidFill>
                <a:srgbClr val="0099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7700" y="599456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r-HR" dirty="0" smtClean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Odvodnik prenapona</a:t>
            </a:r>
            <a:endParaRPr lang="en-GB" dirty="0">
              <a:solidFill>
                <a:srgbClr val="0099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75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ubtitle 1"/>
          <p:cNvSpPr>
            <a:spLocks noGrp="1"/>
          </p:cNvSpPr>
          <p:nvPr>
            <p:ph type="subTitle" idx="1"/>
          </p:nvPr>
        </p:nvSpPr>
        <p:spPr>
          <a:xfrm>
            <a:off x="1331640" y="3140968"/>
            <a:ext cx="6400800" cy="1128713"/>
          </a:xfrm>
        </p:spPr>
        <p:txBody>
          <a:bodyPr/>
          <a:lstStyle/>
          <a:p>
            <a:pPr algn="ctr"/>
            <a:r>
              <a:rPr lang="hr-HR" altLang="sr-Latn-RS" sz="4000" b="1" dirty="0" smtClean="0">
                <a:solidFill>
                  <a:srgbClr val="1E2864"/>
                </a:solidFill>
                <a:latin typeface="+mj-lt"/>
                <a:ea typeface="+mj-ea"/>
                <a:cs typeface="+mj-cs"/>
              </a:rPr>
              <a:t>IV. ZAKLJUČAK</a:t>
            </a:r>
            <a:endParaRPr lang="sr-Latn-RS" altLang="sr-Latn-RS" sz="4000" b="1" dirty="0">
              <a:solidFill>
                <a:srgbClr val="1E2864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8282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23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radu su prikazani koncept i osnovna svojstva naponskih transformatora velike snage</a:t>
            </a:r>
          </a:p>
          <a:p>
            <a:pPr eaLnBrk="1" hangingPunct="1">
              <a:defRPr/>
            </a:pPr>
            <a:r>
              <a:rPr lang="hr-HR" altLang="sr-Latn-RS" sz="23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Također su prikazana jedinstvena svojstva koncepta otvorene jezgre </a:t>
            </a:r>
            <a:endParaRPr lang="hr-HR" altLang="sr-Latn-RS" sz="23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hr-HR" altLang="sr-Latn-RS" sz="23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Demonstrirane su moguće primjene u elektroenergetskim sustavima zemalja regije i Europe</a:t>
            </a:r>
          </a:p>
          <a:p>
            <a:pPr eaLnBrk="1" hangingPunct="1">
              <a:defRPr/>
            </a:pPr>
            <a:r>
              <a:rPr lang="hr-HR" altLang="sr-Latn-RS" sz="23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Kako bi implementacija ovakvih transformatora bila što jednostavnija i ekonomski opravdana, potrebno ih je tretirati kao klasične naponske transformatore</a:t>
            </a:r>
          </a:p>
          <a:p>
            <a:pPr eaLnBrk="1" hangingPunct="1">
              <a:defRPr/>
            </a:pPr>
            <a:r>
              <a:rPr lang="hr-HR" altLang="sr-Latn-RS" sz="23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Ključna karakteristika ovih transformatora je pogonska sigurnost </a:t>
            </a:r>
          </a:p>
          <a:p>
            <a:pPr eaLnBrk="1" hangingPunct="1">
              <a:defRPr/>
            </a:pPr>
            <a:r>
              <a:rPr lang="hr-HR" altLang="sr-Latn-RS" sz="23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Koncept otvorene jezgre osigurava višu razinu pogonske sigurnosti</a:t>
            </a:r>
            <a:endParaRPr lang="hr-HR" altLang="sr-Latn-R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hr-HR" altLang="sr-Latn-RS" sz="23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hr-HR" altLang="sr-Latn-RS" sz="24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hr-HR" altLang="sr-Latn-RS" sz="24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hr-HR" altLang="sr-Latn-RS" sz="24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hr-HR" altLang="sr-Latn-RS" sz="24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hr-HR" altLang="sr-Latn-RS" sz="24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hr-HR" altLang="sr-Latn-RS" sz="24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568183" cy="1143000"/>
          </a:xfrm>
        </p:spPr>
        <p:txBody>
          <a:bodyPr/>
          <a:lstStyle/>
          <a:p>
            <a:pPr eaLnBrk="1" hangingPunct="1"/>
            <a:r>
              <a:rPr lang="hr-HR" altLang="sr-Latn-RS" sz="2800" dirty="0" smtClean="0"/>
              <a:t>Zaključak</a:t>
            </a:r>
            <a:endParaRPr lang="hr-HR" altLang="sr-Latn-RS" sz="2800" dirty="0" smtClean="0">
              <a:solidFill>
                <a:srgbClr val="0099C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85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ubtitle 1"/>
          <p:cNvSpPr>
            <a:spLocks noGrp="1"/>
          </p:cNvSpPr>
          <p:nvPr>
            <p:ph type="subTitle" idx="1"/>
          </p:nvPr>
        </p:nvSpPr>
        <p:spPr>
          <a:xfrm>
            <a:off x="1331640" y="3140968"/>
            <a:ext cx="6400800" cy="1128713"/>
          </a:xfrm>
        </p:spPr>
        <p:txBody>
          <a:bodyPr/>
          <a:lstStyle/>
          <a:p>
            <a:pPr algn="ctr"/>
            <a:r>
              <a:rPr lang="hr-HR" altLang="sr-Latn-RS" sz="4000" b="1" dirty="0" smtClean="0">
                <a:solidFill>
                  <a:srgbClr val="1E2864"/>
                </a:solidFill>
                <a:latin typeface="+mj-lt"/>
                <a:ea typeface="+mj-ea"/>
                <a:cs typeface="+mj-cs"/>
              </a:rPr>
              <a:t>HVALA NA PAŽNJI !</a:t>
            </a:r>
            <a:endParaRPr lang="sr-Latn-RS" altLang="sr-Latn-RS" sz="4000" b="1" dirty="0">
              <a:solidFill>
                <a:srgbClr val="1E2864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3705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ubtitle 1"/>
          <p:cNvSpPr>
            <a:spLocks noGrp="1"/>
          </p:cNvSpPr>
          <p:nvPr>
            <p:ph type="subTitle" idx="1"/>
          </p:nvPr>
        </p:nvSpPr>
        <p:spPr>
          <a:xfrm>
            <a:off x="1331640" y="3140968"/>
            <a:ext cx="6400800" cy="1128713"/>
          </a:xfrm>
        </p:spPr>
        <p:txBody>
          <a:bodyPr/>
          <a:lstStyle/>
          <a:p>
            <a:pPr algn="ctr"/>
            <a:r>
              <a:rPr lang="hr-HR" altLang="sr-Latn-RS" sz="4000" b="1" dirty="0" smtClean="0">
                <a:solidFill>
                  <a:srgbClr val="1E2864"/>
                </a:solidFill>
                <a:latin typeface="+mj-lt"/>
                <a:ea typeface="+mj-ea"/>
                <a:cs typeface="+mj-cs"/>
              </a:rPr>
              <a:t>PITANJA ZA DISKUSIJU</a:t>
            </a:r>
            <a:endParaRPr lang="sr-Latn-RS" altLang="sr-Latn-RS" sz="4000" b="1" dirty="0">
              <a:solidFill>
                <a:srgbClr val="1E2864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568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hr-HR" altLang="sr-Latn-RS" sz="2000" b="1" dirty="0" smtClean="0">
                <a:solidFill>
                  <a:srgbClr val="0099CC"/>
                </a:solidFill>
                <a:latin typeface="Calibri" pitchFamily="34" charset="0"/>
                <a:cs typeface="Calibri" pitchFamily="34" charset="0"/>
              </a:rPr>
              <a:t>Zabilježena je i verifikacija sigurnosti od rasprsnuća na </a:t>
            </a:r>
            <a:r>
              <a:rPr lang="hr-HR" altLang="sr-Latn-RS" sz="2000" b="1" dirty="0" err="1" smtClean="0">
                <a:solidFill>
                  <a:srgbClr val="0099CC"/>
                </a:solidFill>
                <a:latin typeface="Calibri" pitchFamily="34" charset="0"/>
                <a:cs typeface="Calibri" pitchFamily="34" charset="0"/>
              </a:rPr>
              <a:t>transformatru</a:t>
            </a:r>
            <a:r>
              <a:rPr lang="hr-HR" altLang="sr-Latn-RS" sz="2000" b="1" dirty="0" smtClean="0">
                <a:solidFill>
                  <a:srgbClr val="0099CC"/>
                </a:solidFill>
                <a:latin typeface="Calibri" pitchFamily="34" charset="0"/>
                <a:cs typeface="Calibri" pitchFamily="34" charset="0"/>
              </a:rPr>
              <a:t> u stvarnom pogonu</a:t>
            </a:r>
            <a:endParaRPr lang="hr-HR" altLang="sr-Latn-RS" sz="2000" b="1" dirty="0">
              <a:solidFill>
                <a:srgbClr val="0099CC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</a:pPr>
            <a:endParaRPr lang="hr-HR" altLang="sr-Latn-RS" sz="2400" dirty="0" smtClean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</a:pPr>
            <a:endParaRPr lang="hr-HR" altLang="sr-Latn-RS" sz="2400" dirty="0" smtClean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</a:pPr>
            <a:endParaRPr lang="hr-HR" altLang="sr-Latn-RS" sz="2400" dirty="0" smtClean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</a:pPr>
            <a:endParaRPr lang="hr-HR" altLang="sr-Latn-RS" sz="2400" dirty="0" smtClean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</a:pPr>
            <a:endParaRPr lang="hr-HR" altLang="sr-Latn-RS" sz="2400" dirty="0" smtClean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</a:pPr>
            <a:endParaRPr lang="hr-HR" altLang="sr-Latn-RS" sz="2400" dirty="0" smtClean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</a:pPr>
            <a:endParaRPr lang="hr-HR" altLang="sr-Latn-RS" sz="2400" dirty="0" smtClean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</a:pPr>
            <a:endParaRPr lang="hr-HR" altLang="sr-Latn-RS" sz="2400" dirty="0" smtClean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</a:pPr>
            <a:endParaRPr lang="hr-HR" altLang="sr-Latn-RS" sz="2000" dirty="0" smtClean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6244"/>
            <a:ext cx="8568183" cy="1143000"/>
          </a:xfrm>
        </p:spPr>
        <p:txBody>
          <a:bodyPr/>
          <a:lstStyle/>
          <a:p>
            <a:pPr algn="just" eaLnBrk="1" hangingPunct="1"/>
            <a:r>
              <a:rPr lang="hr-HR" altLang="sr-Latn-RS" sz="2000" dirty="0" smtClean="0"/>
              <a:t>I. Da li je pored teorijskih dokaza i ispitivanja tokom simulacije kvara poznat neki dokaz iz pogona visoke otpornosti na unutrašnji luk i rasprsnuće ?</a:t>
            </a:r>
            <a:endParaRPr lang="hr-HR" altLang="sr-Latn-RS" sz="2000" dirty="0" smtClean="0">
              <a:solidFill>
                <a:srgbClr val="0099C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2770" name="Picture 2" descr="C:\Users\igor.ziger\Desktop\Žiger\KRŠKO\IMAG03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2664296" cy="39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 descr="C:\Users\igor.ziger\Desktop\Žiger\KRŠKO\defektaža\IMG_07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60072" y="3008881"/>
            <a:ext cx="3960000" cy="26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63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hr-HR" altLang="sr-Latn-RS" sz="2000" b="1" dirty="0" smtClean="0">
                <a:solidFill>
                  <a:srgbClr val="0099CC"/>
                </a:solidFill>
                <a:latin typeface="Calibri" pitchFamily="34" charset="0"/>
                <a:cs typeface="Calibri" pitchFamily="34" charset="0"/>
              </a:rPr>
              <a:t>Slovenija je u fazi pilot projekta instalacije nekoliko naponskih transformatora velike snage </a:t>
            </a:r>
          </a:p>
          <a:p>
            <a:pPr eaLnBrk="1" hangingPunct="1">
              <a:defRPr/>
            </a:pPr>
            <a:r>
              <a:rPr lang="hr-HR" altLang="sr-Latn-RS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 se na studiji isplativosti i projektnom rješenju implementacije</a:t>
            </a:r>
            <a:endParaRPr lang="hr-HR" altLang="sr-Latn-R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hr-HR" altLang="sr-Latn-RS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je koristiti naponske transformatore velike snage u svim 110 kV trafostanicama</a:t>
            </a:r>
          </a:p>
          <a:p>
            <a:pPr marL="0" indent="0" eaLnBrk="1" hangingPunct="1">
              <a:buNone/>
              <a:defRPr/>
            </a:pPr>
            <a:endParaRPr lang="hr-HR" altLang="sr-Latn-R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buNone/>
            </a:pPr>
            <a:r>
              <a:rPr lang="hr-HR" altLang="sr-Latn-RS" sz="2000" b="1" dirty="0" smtClean="0">
                <a:solidFill>
                  <a:srgbClr val="0099CC"/>
                </a:solidFill>
                <a:latin typeface="Calibri" pitchFamily="34" charset="0"/>
                <a:cs typeface="Calibri" pitchFamily="34" charset="0"/>
              </a:rPr>
              <a:t>Na hrvatskom tržištu se isto pokazala potreba za naponskim transformatorima velike snage </a:t>
            </a:r>
          </a:p>
          <a:p>
            <a:pPr algn="just" eaLnBrk="1" hangingPunct="1"/>
            <a:r>
              <a:rPr lang="hr-HR" altLang="sr-Latn-RS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 se o jedinicama nazivne snage 5 </a:t>
            </a:r>
            <a:r>
              <a:rPr lang="hr-HR" altLang="sr-Latn-RS" sz="2000" dirty="0" err="1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kVA</a:t>
            </a:r>
            <a:endParaRPr lang="hr-HR" altLang="sr-Latn-R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/>
            <a:endParaRPr lang="hr-HR" altLang="sr-Latn-RS" sz="2000" b="1" dirty="0">
              <a:solidFill>
                <a:srgbClr val="0099CC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 eaLnBrk="1" hangingPunct="1">
              <a:buNone/>
            </a:pPr>
            <a:r>
              <a:rPr lang="hr-HR" altLang="sr-Latn-RS" sz="2000" b="1" dirty="0" smtClean="0">
                <a:solidFill>
                  <a:srgbClr val="0099CC"/>
                </a:solidFill>
                <a:latin typeface="Calibri" pitchFamily="34" charset="0"/>
                <a:cs typeface="Calibri" pitchFamily="34" charset="0"/>
              </a:rPr>
              <a:t>Makedonija i Rumunjska su pokazale interes za ovakvim </a:t>
            </a:r>
            <a:r>
              <a:rPr lang="hr-HR" altLang="sr-Latn-RS" sz="2000" b="1" smtClean="0">
                <a:solidFill>
                  <a:srgbClr val="0099CC"/>
                </a:solidFill>
                <a:latin typeface="Calibri" pitchFamily="34" charset="0"/>
                <a:cs typeface="Calibri" pitchFamily="34" charset="0"/>
              </a:rPr>
              <a:t>tipom transformatora</a:t>
            </a:r>
            <a:endParaRPr lang="hr-HR" altLang="sr-Latn-RS" sz="2000" b="1" dirty="0">
              <a:solidFill>
                <a:srgbClr val="0099CC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 eaLnBrk="1" hangingPunct="1">
              <a:buFontTx/>
              <a:buNone/>
            </a:pPr>
            <a:endParaRPr lang="hr-HR" altLang="sr-Latn-RS" sz="2000" b="1" dirty="0">
              <a:solidFill>
                <a:srgbClr val="0099CC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</a:pPr>
            <a:endParaRPr lang="hr-HR" altLang="sr-Latn-RS" sz="2400" dirty="0" smtClean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</a:pPr>
            <a:endParaRPr lang="hr-HR" altLang="sr-Latn-RS" sz="2400" dirty="0" smtClean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</a:pPr>
            <a:endParaRPr lang="hr-HR" altLang="sr-Latn-RS" sz="2400" dirty="0" smtClean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</a:pPr>
            <a:endParaRPr lang="hr-HR" altLang="sr-Latn-RS" sz="2400" dirty="0" smtClean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</a:pPr>
            <a:endParaRPr lang="hr-HR" altLang="sr-Latn-RS" sz="2400" dirty="0" smtClean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</a:pPr>
            <a:endParaRPr lang="hr-HR" altLang="sr-Latn-RS" sz="2400" dirty="0" smtClean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</a:pPr>
            <a:endParaRPr lang="hr-HR" altLang="sr-Latn-RS" sz="2400" dirty="0" smtClean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</a:pPr>
            <a:endParaRPr lang="hr-HR" altLang="sr-Latn-RS" sz="2400" dirty="0" smtClean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</a:pPr>
            <a:endParaRPr lang="hr-HR" altLang="sr-Latn-RS" sz="2000" dirty="0" smtClean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6244"/>
            <a:ext cx="8568183" cy="1143000"/>
          </a:xfrm>
        </p:spPr>
        <p:txBody>
          <a:bodyPr/>
          <a:lstStyle/>
          <a:p>
            <a:pPr algn="just" eaLnBrk="1" hangingPunct="1"/>
            <a:r>
              <a:rPr lang="hr-HR" altLang="sr-Latn-RS" sz="2000" dirty="0" smtClean="0"/>
              <a:t>II. Da li je počela primjena negdje u </a:t>
            </a:r>
            <a:r>
              <a:rPr lang="hr-HR" altLang="sr-Latn-RS" sz="2000" dirty="0" err="1" smtClean="0"/>
              <a:t>regionu</a:t>
            </a:r>
            <a:r>
              <a:rPr lang="hr-HR" altLang="sr-Latn-RS" sz="2000" dirty="0" smtClean="0"/>
              <a:t> i u kojoj razmjeri ?</a:t>
            </a:r>
            <a:endParaRPr lang="hr-HR" altLang="sr-Latn-RS" sz="2000" dirty="0" smtClean="0">
              <a:solidFill>
                <a:srgbClr val="0099C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32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87375"/>
            <a:ext cx="8229600" cy="1143000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96B9E1"/>
              </a:buClr>
            </a:pPr>
            <a:r>
              <a:rPr lang="hr-HR" altLang="sr-Latn-RS" sz="2800" dirty="0" smtClean="0"/>
              <a:t>Koncept </a:t>
            </a:r>
            <a:r>
              <a:rPr lang="hr-HR" altLang="sr-Latn-RS" sz="2800" dirty="0"/>
              <a:t>(I): </a:t>
            </a:r>
            <a:r>
              <a:rPr lang="hr-HR" altLang="sr-Latn-RS" sz="2800" dirty="0" smtClean="0"/>
              <a:t>Definicija</a:t>
            </a:r>
            <a:endParaRPr lang="hr-HR" altLang="sr-Latn-RS" sz="28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29600" cy="4680520"/>
          </a:xfrm>
        </p:spPr>
        <p:txBody>
          <a:bodyPr/>
          <a:lstStyle/>
          <a:p>
            <a:pPr marL="0" algn="just" eaLnBrk="1" hangingPunct="1">
              <a:buFontTx/>
              <a:buNone/>
              <a:defRPr/>
            </a:pPr>
            <a:r>
              <a:rPr lang="hr-HR" altLang="sr-Latn-RS" i="1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 Naponski transformator velike snage (VPT) je jednofazna jedinica namijenjena direktnoj transformaciji snage sa visokog na niski napon ”</a:t>
            </a:r>
          </a:p>
          <a:p>
            <a:pPr eaLnBrk="1" hangingPunct="1">
              <a:buFontTx/>
              <a:buNone/>
              <a:defRPr/>
            </a:pPr>
            <a:endParaRPr lang="hr-HR" altLang="sr-Latn-RS" sz="900" i="1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algn="just" eaLnBrk="1" hangingPunct="1">
              <a:defRPr/>
            </a:pPr>
            <a:r>
              <a:rPr lang="hr-HR" altLang="sr-Latn-R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Objedinjuje svojstva </a:t>
            </a:r>
            <a:r>
              <a:rPr lang="hr-HR" altLang="sr-Latn-RS" sz="2000" b="1" dirty="0">
                <a:solidFill>
                  <a:srgbClr val="0099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mjernih</a:t>
            </a:r>
            <a:r>
              <a:rPr lang="hr-HR" altLang="sr-Latn-R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hr-HR" altLang="sr-Latn-RS" sz="2000" b="1" dirty="0">
                <a:solidFill>
                  <a:srgbClr val="0099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energetskih</a:t>
            </a:r>
            <a:r>
              <a:rPr lang="hr-HR" altLang="sr-Latn-R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transformatora</a:t>
            </a:r>
          </a:p>
          <a:p>
            <a:pPr eaLnBrk="1" hangingPunct="1">
              <a:defRPr/>
            </a:pPr>
            <a:endParaRPr lang="hr-HR" altLang="sr-Latn-RS" sz="1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hr-HR" altLang="sr-Latn-RS" sz="2800" dirty="0" smtClean="0">
              <a:solidFill>
                <a:srgbClr val="0099CC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hr-HR" altLang="sr-Latn-RS" sz="2800" dirty="0">
              <a:solidFill>
                <a:srgbClr val="0099CC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hr-HR" altLang="sr-Latn-RS" sz="2800" dirty="0" smtClean="0">
              <a:solidFill>
                <a:srgbClr val="0099CC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hr-HR" altLang="sr-Latn-RS" sz="2800" dirty="0">
              <a:solidFill>
                <a:srgbClr val="0099CC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hr-HR" altLang="sr-Latn-RS" sz="2800" dirty="0" smtClean="0">
              <a:solidFill>
                <a:srgbClr val="0099CC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hr-HR" altLang="sr-Latn-RS" sz="2800" dirty="0" smtClean="0">
              <a:solidFill>
                <a:srgbClr val="0099CC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hr-HR" altLang="sr-Latn-RS" sz="2800" dirty="0">
              <a:solidFill>
                <a:srgbClr val="0099CC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indent="0" algn="just" eaLnBrk="1" hangingPunct="1">
              <a:buNone/>
              <a:defRPr/>
            </a:pPr>
            <a:r>
              <a:rPr lang="hr-HR" altLang="sr-Latn-RS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Nazivna snaga: </a:t>
            </a:r>
            <a:r>
              <a:rPr lang="hr-HR" altLang="sr-Latn-RS" sz="2000" b="1" u="sng" dirty="0" smtClean="0">
                <a:solidFill>
                  <a:srgbClr val="0099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10 </a:t>
            </a:r>
            <a:r>
              <a:rPr lang="hr-HR" altLang="sr-Latn-RS" sz="2000" b="1" u="sng" smtClean="0">
                <a:solidFill>
                  <a:srgbClr val="0099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– 333 </a:t>
            </a:r>
            <a:r>
              <a:rPr lang="hr-HR" altLang="sr-Latn-RS" sz="2000" b="1" u="sng" dirty="0" err="1" smtClean="0">
                <a:solidFill>
                  <a:srgbClr val="0099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kVA</a:t>
            </a:r>
            <a:r>
              <a:rPr lang="hr-HR" altLang="sr-Latn-RS" sz="2000" b="1" dirty="0" smtClean="0">
                <a:solidFill>
                  <a:srgbClr val="0099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hr-HR" altLang="sr-Latn-RS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jednofazno</a:t>
            </a:r>
            <a:endParaRPr lang="hr-HR" altLang="sr-Latn-R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9" t="10273" r="30763" b="18283"/>
          <a:stretch/>
        </p:blipFill>
        <p:spPr>
          <a:xfrm>
            <a:off x="1691680" y="2924944"/>
            <a:ext cx="1265278" cy="30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107077"/>
            <a:ext cx="3888000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0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87375"/>
            <a:ext cx="8229600" cy="1143000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96B9E1"/>
              </a:buClr>
            </a:pPr>
            <a:r>
              <a:rPr lang="hr-HR" altLang="sr-Latn-RS" sz="2800" dirty="0" smtClean="0"/>
              <a:t>Koncept </a:t>
            </a:r>
            <a:r>
              <a:rPr lang="hr-HR" altLang="sr-Latn-RS" sz="2800" dirty="0"/>
              <a:t>(I): </a:t>
            </a:r>
            <a:r>
              <a:rPr lang="hr-HR" altLang="sr-Latn-RS" sz="2800" dirty="0" smtClean="0"/>
              <a:t>Definicija</a:t>
            </a:r>
            <a:endParaRPr lang="hr-HR" altLang="sr-Latn-RS" sz="28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29600" cy="468052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r-HR" altLang="sr-Latn-R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Glavni zahtjevi za ovakav tip transformatora:</a:t>
            </a:r>
          </a:p>
          <a:p>
            <a:pPr eaLnBrk="1" hangingPunct="1">
              <a:defRPr/>
            </a:pPr>
            <a:endParaRPr lang="hr-HR" altLang="sr-Latn-RS" sz="10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hr-HR" altLang="sr-Latn-RS" sz="24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Kompaktni gabariti</a:t>
            </a:r>
          </a:p>
          <a:p>
            <a:pPr eaLnBrk="1" hangingPunct="1">
              <a:defRPr/>
            </a:pPr>
            <a:r>
              <a:rPr lang="hr-HR" altLang="sr-Latn-RS" sz="24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Minimalne potrebe za održavanjem</a:t>
            </a:r>
          </a:p>
          <a:p>
            <a:pPr eaLnBrk="1" hangingPunct="1">
              <a:defRPr/>
            </a:pPr>
            <a:r>
              <a:rPr lang="hr-HR" altLang="sr-Latn-RS" sz="24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Minimalne potrebe za </a:t>
            </a:r>
            <a:r>
              <a:rPr lang="hr-HR" altLang="sr-Latn-RS" sz="2400" dirty="0" err="1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monitoringom</a:t>
            </a:r>
            <a:r>
              <a:rPr lang="hr-HR" altLang="sr-Latn-RS" sz="24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pogonu</a:t>
            </a:r>
          </a:p>
          <a:p>
            <a:pPr eaLnBrk="1" hangingPunct="1">
              <a:defRPr/>
            </a:pPr>
            <a:r>
              <a:rPr lang="hr-HR" altLang="sr-Latn-RS" sz="24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ONAN hlađenje</a:t>
            </a:r>
          </a:p>
          <a:p>
            <a:pPr eaLnBrk="1" hangingPunct="1">
              <a:defRPr/>
            </a:pPr>
            <a:r>
              <a:rPr lang="hr-HR" altLang="sr-Latn-RS" sz="24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Zahtjevi za izolaciju, struje kratkog spoja i termičko ponašanje identični kao kod mjernih transformatora</a:t>
            </a:r>
            <a:endParaRPr lang="hr-HR" altLang="sr-Latn-RS" sz="1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8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87375"/>
            <a:ext cx="8229600" cy="1143000"/>
          </a:xfrm>
        </p:spPr>
        <p:txBody>
          <a:bodyPr/>
          <a:lstStyle/>
          <a:p>
            <a:pPr eaLnBrk="1" hangingPunct="1"/>
            <a:r>
              <a:rPr lang="hr-HR" altLang="sr-Latn-RS" sz="2800" dirty="0"/>
              <a:t>Koncept </a:t>
            </a:r>
            <a:r>
              <a:rPr lang="hr-HR" altLang="sr-Latn-RS" sz="2800" dirty="0" smtClean="0"/>
              <a:t>(II</a:t>
            </a:r>
            <a:r>
              <a:rPr lang="hr-HR" altLang="sr-Latn-RS" sz="2800" dirty="0"/>
              <a:t>): </a:t>
            </a:r>
            <a:r>
              <a:rPr lang="hr-HR" altLang="sr-Latn-RS" sz="2800" dirty="0" smtClean="0"/>
              <a:t>Konstrukcija</a:t>
            </a:r>
            <a:endParaRPr lang="hr-HR" altLang="sr-Latn-RS" sz="2800" dirty="0" smtClean="0">
              <a:solidFill>
                <a:srgbClr val="0099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2722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hr-HR" altLang="sr-Latn-RS" sz="2800" dirty="0" smtClean="0">
                <a:solidFill>
                  <a:srgbClr val="0099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							</a:t>
            </a:r>
            <a:endParaRPr lang="hr-HR" altLang="sr-Latn-RS" sz="2800" dirty="0">
              <a:solidFill>
                <a:srgbClr val="0099CC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512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0" y="1631950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:\K A T A L O Z I\REDIZAJN  2010_2011_2012_2013\HV\VPT\Revizija kataloga 09.2013\Fotografije\Bolji Renderi - 12.09.2013\VPT-245_M119407_2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034" y="125412"/>
            <a:ext cx="1512888" cy="6078538"/>
          </a:xfrm>
          <a:prstGeom prst="rect">
            <a:avLst/>
          </a:prstGeom>
          <a:noFill/>
          <a:ln>
            <a:noFill/>
          </a:ln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42172" y="3436937"/>
            <a:ext cx="22494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hr-HR" b="1" dirty="0" smtClean="0">
                <a:solidFill>
                  <a:srgbClr val="0099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Sekundarni namot</a:t>
            </a:r>
            <a:endParaRPr lang="hr-HR" b="1" dirty="0">
              <a:solidFill>
                <a:srgbClr val="0099CC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2172" y="2795587"/>
            <a:ext cx="19446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hr-HR" b="1" dirty="0" smtClean="0">
                <a:solidFill>
                  <a:srgbClr val="0099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Primarni namot</a:t>
            </a:r>
            <a:endParaRPr lang="hr-HR" b="1" dirty="0">
              <a:solidFill>
                <a:srgbClr val="0099CC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2172" y="4111625"/>
            <a:ext cx="19446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hr-HR" dirty="0" smtClean="0">
                <a:solidFill>
                  <a:srgbClr val="0099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Otvorena jezgra</a:t>
            </a:r>
            <a:endParaRPr lang="hr-HR" b="1" dirty="0">
              <a:solidFill>
                <a:srgbClr val="0099CC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42172" y="1839912"/>
            <a:ext cx="194468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hr-HR" b="1" dirty="0" smtClean="0">
                <a:solidFill>
                  <a:srgbClr val="0099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Glavna izolacija</a:t>
            </a:r>
            <a:endParaRPr lang="hr-HR" b="1" dirty="0">
              <a:solidFill>
                <a:srgbClr val="0099CC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786859" y="2163762"/>
            <a:ext cx="650875" cy="322263"/>
          </a:xfrm>
          <a:prstGeom prst="straightConnector1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>
            <a:off x="6786859" y="2979737"/>
            <a:ext cx="579438" cy="457200"/>
          </a:xfrm>
          <a:prstGeom prst="straightConnector1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" idx="3"/>
          </p:cNvCxnSpPr>
          <p:nvPr/>
        </p:nvCxnSpPr>
        <p:spPr>
          <a:xfrm>
            <a:off x="7091659" y="3621087"/>
            <a:ext cx="401638" cy="346075"/>
          </a:xfrm>
          <a:prstGeom prst="straightConnector1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3"/>
          </p:cNvCxnSpPr>
          <p:nvPr/>
        </p:nvCxnSpPr>
        <p:spPr>
          <a:xfrm>
            <a:off x="6786859" y="4295775"/>
            <a:ext cx="758825" cy="457200"/>
          </a:xfrm>
          <a:prstGeom prst="straightConnector1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16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87375"/>
            <a:ext cx="8229600" cy="1143000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96B9E1"/>
              </a:buClr>
            </a:pPr>
            <a:r>
              <a:rPr lang="hr-HR" altLang="sr-Latn-RS" sz="2800" dirty="0" smtClean="0"/>
              <a:t>Koncept (III</a:t>
            </a:r>
            <a:r>
              <a:rPr lang="hr-HR" altLang="sr-Latn-RS" sz="2800" dirty="0"/>
              <a:t>): </a:t>
            </a:r>
            <a:r>
              <a:rPr lang="hr-HR" altLang="sr-Latn-RS" sz="2800" dirty="0" smtClean="0"/>
              <a:t>Prednosti otvorene jezgre</a:t>
            </a:r>
            <a:endParaRPr lang="hr-HR" altLang="sr-Latn-RS" sz="28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29600" cy="468052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hr-HR" altLang="sr-Latn-RS" sz="24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Otvorena jezgra omogućuje prednosti i za proizvođača i za korisnike transformatora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hr-HR" altLang="sr-Latn-RS" sz="1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hr-HR" altLang="sr-Latn-RS" sz="2400" b="1" u="sng" dirty="0">
                <a:solidFill>
                  <a:srgbClr val="0099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Glavne prednosti: </a:t>
            </a:r>
          </a:p>
          <a:p>
            <a:pPr eaLnBrk="1" hangingPunct="1">
              <a:defRPr/>
            </a:pPr>
            <a:endParaRPr lang="hr-HR" altLang="sr-Latn-RS" sz="10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hr-HR" altLang="sr-Latn-RS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Imunost na ferorezonanciju</a:t>
            </a:r>
          </a:p>
          <a:p>
            <a:pPr eaLnBrk="1" hangingPunct="1">
              <a:defRPr/>
            </a:pPr>
            <a:r>
              <a:rPr lang="hr-HR" altLang="sr-Latn-RS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Pogonska sigurnost od rasprsnuća</a:t>
            </a:r>
          </a:p>
          <a:p>
            <a:pPr eaLnBrk="1" hangingPunct="1">
              <a:defRPr/>
            </a:pPr>
            <a:r>
              <a:rPr lang="hr-HR" altLang="sr-Latn-RS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Jedinstven izolacijski sustav s kondenzatorskim oblogama</a:t>
            </a:r>
          </a:p>
          <a:p>
            <a:pPr eaLnBrk="1" hangingPunct="1">
              <a:defRPr/>
            </a:pPr>
            <a:r>
              <a:rPr lang="hr-HR" altLang="sr-Latn-RS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Olakšano dostizanje najviših naponskih razina </a:t>
            </a:r>
            <a:r>
              <a:rPr lang="hr-HR" altLang="sr-Latn-RS" b="1" u="sng" dirty="0">
                <a:solidFill>
                  <a:srgbClr val="0099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(420 kV, 550 kV)</a:t>
            </a:r>
          </a:p>
          <a:p>
            <a:pPr eaLnBrk="1" hangingPunct="1">
              <a:defRPr/>
            </a:pPr>
            <a:r>
              <a:rPr lang="hr-HR" altLang="sr-Latn-RS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Smanjenje struje uklopa</a:t>
            </a:r>
            <a:endParaRPr lang="hr-HR" altLang="sr-Latn-RS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hr-HR" altLang="sr-Latn-RS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Automatizirana proizvodnja izolacijskog sustava</a:t>
            </a:r>
          </a:p>
          <a:p>
            <a:pPr lvl="0" eaLnBrk="1" hangingPunct="1">
              <a:defRPr/>
            </a:pPr>
            <a:r>
              <a:rPr lang="hr-HR" altLang="sr-Latn-RS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Jednostavan i pouzdan </a:t>
            </a:r>
            <a:r>
              <a:rPr lang="hr-HR" altLang="sr-Latn-RS" dirty="0" err="1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</a:t>
            </a:r>
            <a:endParaRPr lang="hr-HR" altLang="sr-Latn-RS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  <a:defRPr/>
            </a:pPr>
            <a:endParaRPr lang="hr-HR" altLang="sr-Latn-RS" sz="10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hr-HR" altLang="sr-Latn-RS" sz="24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27584" y="3501008"/>
            <a:ext cx="4032448" cy="432048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18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ubtitle 1"/>
          <p:cNvSpPr>
            <a:spLocks noGrp="1"/>
          </p:cNvSpPr>
          <p:nvPr>
            <p:ph type="subTitle" idx="1"/>
          </p:nvPr>
        </p:nvSpPr>
        <p:spPr>
          <a:xfrm>
            <a:off x="1331640" y="3140968"/>
            <a:ext cx="6400800" cy="1128713"/>
          </a:xfrm>
        </p:spPr>
        <p:txBody>
          <a:bodyPr/>
          <a:lstStyle/>
          <a:p>
            <a:pPr algn="ctr"/>
            <a:r>
              <a:rPr lang="hr-HR" altLang="sr-Latn-RS" sz="4000" b="1" dirty="0" smtClean="0">
                <a:solidFill>
                  <a:srgbClr val="1E2864"/>
                </a:solidFill>
                <a:latin typeface="+mj-lt"/>
                <a:ea typeface="+mj-ea"/>
                <a:cs typeface="+mj-cs"/>
              </a:rPr>
              <a:t>II. POGONSKA SIGURNOST OD RASPRSNUĆA</a:t>
            </a:r>
            <a:endParaRPr lang="sr-Latn-RS" altLang="sr-Latn-RS" sz="4000" b="1" dirty="0">
              <a:solidFill>
                <a:srgbClr val="1E2864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1508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hr-HR" altLang="sr-Latn-RS" dirty="0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Posljedica sekcioniranog primarnog namota</a:t>
            </a:r>
          </a:p>
          <a:p>
            <a:pPr marL="0" indent="0" eaLnBrk="1" hangingPunct="1">
              <a:buFontTx/>
              <a:buNone/>
            </a:pPr>
            <a:endParaRPr lang="hr-HR" altLang="sr-Latn-RS" sz="2400" dirty="0" smtClean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</a:pPr>
            <a:endParaRPr lang="hr-HR" altLang="sr-Latn-RS" sz="2400" dirty="0" smtClean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</a:pPr>
            <a:endParaRPr lang="hr-HR" altLang="sr-Latn-RS" sz="2400" dirty="0" smtClean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</a:pPr>
            <a:endParaRPr lang="hr-HR" altLang="sr-Latn-RS" sz="2400" dirty="0" smtClean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</a:pPr>
            <a:endParaRPr lang="hr-HR" altLang="sr-Latn-RS" sz="2400" dirty="0" smtClean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</a:pPr>
            <a:endParaRPr lang="hr-HR" altLang="sr-Latn-RS" sz="2400" dirty="0" smtClean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</a:pPr>
            <a:endParaRPr lang="hr-HR" altLang="sr-Latn-RS" sz="2400" dirty="0" smtClean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</a:pPr>
            <a:endParaRPr lang="hr-HR" altLang="sr-Latn-RS" sz="1800" dirty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hr-HR" altLang="sr-Latn-RS" sz="2000" dirty="0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U slučaju kvara između zavoja ili slojeva primarnog namota, sam kvar ostaje lokaliziran na jednom svitku, dok se napon mreže raspoređuje po ostalim svicima i tako se ograničava struja kvara.</a:t>
            </a:r>
          </a:p>
        </p:txBody>
      </p:sp>
      <p:pic>
        <p:nvPicPr>
          <p:cNvPr id="21506" name="Picture 2" descr="SC 362 600 28 6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5" t="53568" r="49868" b="38081"/>
          <a:stretch/>
        </p:blipFill>
        <p:spPr bwMode="auto">
          <a:xfrm>
            <a:off x="2019772" y="2145549"/>
            <a:ext cx="2472822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316514" y="620688"/>
            <a:ext cx="8352159" cy="1143000"/>
          </a:xfrm>
        </p:spPr>
        <p:txBody>
          <a:bodyPr/>
          <a:lstStyle/>
          <a:p>
            <a:pPr eaLnBrk="1" hangingPunct="1"/>
            <a:r>
              <a:rPr lang="hr-HR" altLang="sr-Latn-RS" sz="2800" dirty="0"/>
              <a:t>Glavne značajke (</a:t>
            </a:r>
            <a:r>
              <a:rPr lang="hr-HR" altLang="sr-Latn-RS" sz="2800" dirty="0" smtClean="0"/>
              <a:t>II): Pogonska sigurnost od rasprsnuća</a:t>
            </a:r>
            <a:endParaRPr lang="hr-HR" altLang="sr-Latn-RS" sz="2800" dirty="0" smtClean="0">
              <a:solidFill>
                <a:srgbClr val="0099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21013" y="3732213"/>
            <a:ext cx="360362" cy="523875"/>
          </a:xfrm>
          <a:prstGeom prst="rect">
            <a:avLst/>
          </a:prstGeom>
          <a:noFill/>
          <a:ln w="38100"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pic>
        <p:nvPicPr>
          <p:cNvPr id="10" name="Picture 2" descr="R:\PROJEKTIRANJE transformatora\VPT\Nalozi\VPT-145 50 kVA_M110099\Fotografije\IMG_11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08064" y="2685550"/>
            <a:ext cx="32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436096" y="3656013"/>
            <a:ext cx="1440160" cy="387235"/>
          </a:xfrm>
          <a:prstGeom prst="rect">
            <a:avLst/>
          </a:prstGeom>
          <a:noFill/>
          <a:ln w="38100"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404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24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Struja kvara ostaje u redu veličine </a:t>
            </a:r>
            <a:r>
              <a:rPr lang="hr-HR" altLang="sr-Latn-RS" sz="2400" b="1" dirty="0" smtClean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</a:t>
            </a:r>
            <a:r>
              <a:rPr lang="hr-HR" altLang="sr-Latn-RS" sz="24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umjesto </a:t>
            </a:r>
            <a:r>
              <a:rPr lang="hr-HR" altLang="sr-Latn-RS" sz="2400" b="1" dirty="0" smtClean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</a:t>
            </a:r>
          </a:p>
          <a:p>
            <a:pPr eaLnBrk="1" hangingPunct="1">
              <a:defRPr/>
            </a:pPr>
            <a:r>
              <a:rPr lang="hr-HR" altLang="sr-Latn-R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Proces koji slijedi je spor i bez naglog oslobađanja energije</a:t>
            </a:r>
          </a:p>
          <a:p>
            <a:pPr eaLnBrk="1" hangingPunct="1">
              <a:defRPr/>
            </a:pPr>
            <a:r>
              <a:rPr lang="hr-HR" altLang="sr-Latn-R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Transformator se polako termički </a:t>
            </a:r>
            <a:r>
              <a:rPr lang="hr-HR" altLang="sr-Latn-R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preopterečuje</a:t>
            </a:r>
            <a:r>
              <a:rPr lang="hr-HR" altLang="sr-Latn-R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što dovodi do porasta tlaka</a:t>
            </a:r>
          </a:p>
          <a:p>
            <a:pPr eaLnBrk="1" hangingPunct="1">
              <a:defRPr/>
            </a:pPr>
            <a:r>
              <a:rPr lang="hr-HR" altLang="sr-Latn-R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Cijeli proces kulminira kontroliranim odvajanjem zaštitnika membrane od transformatora, bez rasprsnuća izolatora ili izlijevanja ulja</a:t>
            </a:r>
          </a:p>
          <a:p>
            <a:pPr eaLnBrk="1" hangingPunct="1">
              <a:defRPr/>
            </a:pPr>
            <a:r>
              <a:rPr lang="hr-HR" altLang="sr-Latn-R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Time se transformator ujedno i odvoji od visokog napona</a:t>
            </a:r>
          </a:p>
          <a:p>
            <a:pPr eaLnBrk="1" hangingPunct="1">
              <a:defRPr/>
            </a:pPr>
            <a:endParaRPr lang="hr-HR" altLang="sr-Latn-R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hr-HR" altLang="sr-Latn-R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Cijeli proces je uspješno ispitan na naponskom transformatoru</a:t>
            </a:r>
            <a:endParaRPr lang="hr-HR" altLang="sr-Latn-R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hr-HR" altLang="sr-Latn-RS" sz="24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hr-HR" altLang="sr-Latn-RS" sz="24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hr-HR" altLang="sr-Latn-RS" sz="24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hr-HR" altLang="sr-Latn-RS" sz="24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hr-HR" altLang="sr-Latn-RS" sz="24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hr-HR" altLang="sr-Latn-RS" sz="24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hr-HR" altLang="sr-Latn-RS" sz="24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568183" cy="1143000"/>
          </a:xfrm>
        </p:spPr>
        <p:txBody>
          <a:bodyPr/>
          <a:lstStyle/>
          <a:p>
            <a:pPr eaLnBrk="1" hangingPunct="1"/>
            <a:r>
              <a:rPr lang="hr-HR" altLang="sr-Latn-RS" sz="2800" dirty="0"/>
              <a:t>Glavne značajke (II): Pogonska sigurnost od rasprsnuća</a:t>
            </a:r>
            <a:endParaRPr lang="hr-HR" altLang="sr-Latn-RS" sz="2800" dirty="0" smtClean="0">
              <a:solidFill>
                <a:srgbClr val="0099C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98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dloga za ppt_HR">
  <a:themeElements>
    <a:clrScheme name="podloga za ppt_HR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dloga za ppt_H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dloga za ppt_H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dloga za ppt_H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dloga za ppt_H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dloga za ppt_H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dloga za ppt_H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dloga za ppt_H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dloga za ppt_H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dloga za ppt_H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dloga za ppt_H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dloga za ppt_H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dloga za ppt_H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podloga za ppt_HR</Template>
  <TotalTime>4102</TotalTime>
  <Words>882</Words>
  <Application>Microsoft Office PowerPoint</Application>
  <PresentationFormat>On-screen Show (4:3)</PresentationFormat>
  <Paragraphs>202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podloga za ppt_HR</vt:lpstr>
      <vt:lpstr>NAPONSKI TRANSFORMATORI VELIKE SNAGE: Novo rješenje za elektroenergetske sustave u  regiji</vt:lpstr>
      <vt:lpstr>PowerPoint Presentation</vt:lpstr>
      <vt:lpstr>Koncept (I): Definicija</vt:lpstr>
      <vt:lpstr>Koncept (I): Definicija</vt:lpstr>
      <vt:lpstr>Koncept (II): Konstrukcija</vt:lpstr>
      <vt:lpstr>Koncept (III): Prednosti otvorene jezgre</vt:lpstr>
      <vt:lpstr>PowerPoint Presentation</vt:lpstr>
      <vt:lpstr>Glavne značajke (II): Pogonska sigurnost od rasprsnuća</vt:lpstr>
      <vt:lpstr>Glavne značajke (II): Pogonska sigurnost od rasprsnuća</vt:lpstr>
      <vt:lpstr>Glavne značajke (II): Pogonska sigurnost od rasprsnuća</vt:lpstr>
      <vt:lpstr>Glavne značajke (II): Pogonska sigurnost od rasprsnuća</vt:lpstr>
      <vt:lpstr>PowerPoint Presentation</vt:lpstr>
      <vt:lpstr>Primjena (I): Pomoćno napajanje trafostanica</vt:lpstr>
      <vt:lpstr>Primjena (I): Pomoćno napajanje trafostanica</vt:lpstr>
      <vt:lpstr>Primjena (II): Ruralna elektrifikacija </vt:lpstr>
      <vt:lpstr>Primjena (II): Ruralna elektrifikacija </vt:lpstr>
      <vt:lpstr>Primjena (II): Ruralna elektrifikacija </vt:lpstr>
      <vt:lpstr>Primjena (II): Ruralna elektrifikacija </vt:lpstr>
      <vt:lpstr>Primjena (II): Ruralna elektrifikacija </vt:lpstr>
      <vt:lpstr>Primjena (III): Mobilna trafostanica</vt:lpstr>
      <vt:lpstr>PowerPoint Presentation</vt:lpstr>
      <vt:lpstr>Zaključak</vt:lpstr>
      <vt:lpstr>PowerPoint Presentation</vt:lpstr>
      <vt:lpstr>PowerPoint Presentation</vt:lpstr>
      <vt:lpstr>I. Da li je pored teorijskih dokaza i ispitivanja tokom simulacije kvara poznat neki dokaz iz pogona visoke otpornosti na unutrašnji luk i rasprsnuće ?</vt:lpstr>
      <vt:lpstr>II. Da li je počela primjena negdje u regionu i u kojoj razmjeri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Naziv prezentacije</dc:title>
  <dc:creator>tsiladi</dc:creator>
  <cp:lastModifiedBy>Igor Žiger</cp:lastModifiedBy>
  <cp:revision>272</cp:revision>
  <cp:lastPrinted>2013-05-22T11:56:03Z</cp:lastPrinted>
  <dcterms:created xsi:type="dcterms:W3CDTF">2008-03-18T09:02:23Z</dcterms:created>
  <dcterms:modified xsi:type="dcterms:W3CDTF">2015-05-13T05:56:04Z</dcterms:modified>
</cp:coreProperties>
</file>